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8" r:id="rId2"/>
    <p:sldId id="298" r:id="rId3"/>
    <p:sldId id="272" r:id="rId4"/>
    <p:sldId id="273" r:id="rId5"/>
    <p:sldId id="281" r:id="rId6"/>
    <p:sldId id="299" r:id="rId7"/>
    <p:sldId id="282" r:id="rId8"/>
    <p:sldId id="290" r:id="rId9"/>
    <p:sldId id="295" r:id="rId10"/>
    <p:sldId id="296" r:id="rId11"/>
    <p:sldId id="297" r:id="rId12"/>
    <p:sldId id="285" r:id="rId13"/>
    <p:sldId id="315" r:id="rId14"/>
    <p:sldId id="286" r:id="rId15"/>
    <p:sldId id="302" r:id="rId16"/>
    <p:sldId id="279" r:id="rId17"/>
    <p:sldId id="284" r:id="rId18"/>
    <p:sldId id="300" r:id="rId19"/>
    <p:sldId id="261" r:id="rId20"/>
    <p:sldId id="258" r:id="rId21"/>
    <p:sldId id="309" r:id="rId22"/>
    <p:sldId id="287" r:id="rId23"/>
    <p:sldId id="310" r:id="rId24"/>
    <p:sldId id="311" r:id="rId25"/>
    <p:sldId id="312" r:id="rId26"/>
    <p:sldId id="313" r:id="rId27"/>
    <p:sldId id="308" r:id="rId28"/>
    <p:sldId id="307" r:id="rId29"/>
    <p:sldId id="301" r:id="rId30"/>
    <p:sldId id="314" r:id="rId31"/>
    <p:sldId id="275" r:id="rId32"/>
    <p:sldId id="26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63" autoAdjust="0"/>
  </p:normalViewPr>
  <p:slideViewPr>
    <p:cSldViewPr>
      <p:cViewPr>
        <p:scale>
          <a:sx n="50" d="100"/>
          <a:sy n="50" d="100"/>
        </p:scale>
        <p:origin x="-1956" y="-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2010/11 уч.год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Открытие радиоактивности</c:v>
                </c:pt>
                <c:pt idx="1">
                  <c:v>Строение атомного ядра</c:v>
                </c:pt>
                <c:pt idx="2">
                  <c:v>Ядерные реакции</c:v>
                </c:pt>
                <c:pt idx="3">
                  <c:v>Радиоактивные превращения</c:v>
                </c:pt>
                <c:pt idx="4">
                  <c:v>Метод меченых атомов</c:v>
                </c:pt>
                <c:pt idx="5">
                  <c:v>Термоядерные реакции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0.75</c:v>
                </c:pt>
                <c:pt idx="1">
                  <c:v>0.6</c:v>
                </c:pt>
                <c:pt idx="2">
                  <c:v>0.55000000000000004</c:v>
                </c:pt>
                <c:pt idx="3">
                  <c:v>0.65</c:v>
                </c:pt>
                <c:pt idx="4">
                  <c:v>0.7</c:v>
                </c:pt>
                <c:pt idx="5">
                  <c:v>0.65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2011/12 уч.год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Открытие радиоактивности</c:v>
                </c:pt>
                <c:pt idx="1">
                  <c:v>Строение атомного ядра</c:v>
                </c:pt>
                <c:pt idx="2">
                  <c:v>Ядерные реакции</c:v>
                </c:pt>
                <c:pt idx="3">
                  <c:v>Радиоактивные превращения</c:v>
                </c:pt>
                <c:pt idx="4">
                  <c:v>Метод меченых атомов</c:v>
                </c:pt>
                <c:pt idx="5">
                  <c:v>Термоядерные реакции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0.7</c:v>
                </c:pt>
                <c:pt idx="1">
                  <c:v>0.55000000000000004</c:v>
                </c:pt>
                <c:pt idx="2">
                  <c:v>0.52</c:v>
                </c:pt>
                <c:pt idx="3">
                  <c:v>0.7</c:v>
                </c:pt>
                <c:pt idx="4">
                  <c:v>0.6</c:v>
                </c:pt>
                <c:pt idx="5">
                  <c:v>0.7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spPr>
            <a:noFill/>
          </c:spPr>
          <c:invertIfNegative val="0"/>
          <c:cat>
            <c:strRef>
              <c:f>Лист1!$A$2:$A$7</c:f>
              <c:strCache>
                <c:ptCount val="6"/>
                <c:pt idx="0">
                  <c:v>Открытие радиоактивности</c:v>
                </c:pt>
                <c:pt idx="1">
                  <c:v>Строение атомного ядра</c:v>
                </c:pt>
                <c:pt idx="2">
                  <c:v>Ядерные реакции</c:v>
                </c:pt>
                <c:pt idx="3">
                  <c:v>Радиоактивные превращения</c:v>
                </c:pt>
                <c:pt idx="4">
                  <c:v>Метод меченых атомов</c:v>
                </c:pt>
                <c:pt idx="5">
                  <c:v>Термоядерные реакции</c:v>
                </c:pt>
              </c:strCache>
            </c:strRef>
          </c:cat>
          <c:val>
            <c:numRef>
              <c:f>Лист1!$D$2:$D$7</c:f>
              <c:numCache>
                <c:formatCode>0%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spPr>
            <a:noFill/>
          </c:spPr>
          <c:invertIfNegative val="0"/>
          <c:cat>
            <c:strRef>
              <c:f>Лист1!$A$2:$A$7</c:f>
              <c:strCache>
                <c:ptCount val="6"/>
                <c:pt idx="0">
                  <c:v>Открытие радиоактивности</c:v>
                </c:pt>
                <c:pt idx="1">
                  <c:v>Строение атомного ядра</c:v>
                </c:pt>
                <c:pt idx="2">
                  <c:v>Ядерные реакции</c:v>
                </c:pt>
                <c:pt idx="3">
                  <c:v>Радиоактивные превращения</c:v>
                </c:pt>
                <c:pt idx="4">
                  <c:v>Метод меченых атомов</c:v>
                </c:pt>
                <c:pt idx="5">
                  <c:v>Термоядерные реакции</c:v>
                </c:pt>
              </c:strCache>
            </c:strRef>
          </c:cat>
          <c:val>
            <c:numRef>
              <c:f>Лист1!$E$2:$E$7</c:f>
              <c:numCache>
                <c:formatCode>0%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120256"/>
        <c:axId val="37126144"/>
        <c:axId val="0"/>
      </c:bar3DChart>
      <c:catAx>
        <c:axId val="37120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7126144"/>
        <c:crosses val="autoZero"/>
        <c:auto val="1"/>
        <c:lblAlgn val="ctr"/>
        <c:lblOffset val="100"/>
        <c:noMultiLvlLbl val="0"/>
      </c:catAx>
      <c:valAx>
        <c:axId val="37126144"/>
        <c:scaling>
          <c:orientation val="minMax"/>
          <c:max val="1"/>
          <c:min val="0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7120256"/>
        <c:crosses val="autoZero"/>
        <c:crossBetween val="between"/>
        <c:majorUnit val="0.1"/>
        <c:minorUnit val="2.0000000000000004E-2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2010/11 уч.год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Открытие радиоактивности</c:v>
                </c:pt>
                <c:pt idx="1">
                  <c:v>Строение атомного ядра</c:v>
                </c:pt>
                <c:pt idx="2">
                  <c:v>Ядерные реакции</c:v>
                </c:pt>
                <c:pt idx="3">
                  <c:v>Радиоактивные превращения</c:v>
                </c:pt>
                <c:pt idx="4">
                  <c:v>Метод меченых атомов</c:v>
                </c:pt>
                <c:pt idx="5">
                  <c:v>Термоядерные реакции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0.75</c:v>
                </c:pt>
                <c:pt idx="1">
                  <c:v>0.6</c:v>
                </c:pt>
                <c:pt idx="2">
                  <c:v>0.55000000000000004</c:v>
                </c:pt>
                <c:pt idx="3">
                  <c:v>0.65</c:v>
                </c:pt>
                <c:pt idx="4">
                  <c:v>0.7</c:v>
                </c:pt>
                <c:pt idx="5">
                  <c:v>0.65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2011/12 уч.год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Открытие радиоактивности</c:v>
                </c:pt>
                <c:pt idx="1">
                  <c:v>Строение атомного ядра</c:v>
                </c:pt>
                <c:pt idx="2">
                  <c:v>Ядерные реакции</c:v>
                </c:pt>
                <c:pt idx="3">
                  <c:v>Радиоактивные превращения</c:v>
                </c:pt>
                <c:pt idx="4">
                  <c:v>Метод меченых атомов</c:v>
                </c:pt>
                <c:pt idx="5">
                  <c:v>Термоядерные реакции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0.7</c:v>
                </c:pt>
                <c:pt idx="1">
                  <c:v>0.55000000000000004</c:v>
                </c:pt>
                <c:pt idx="2">
                  <c:v>0.52</c:v>
                </c:pt>
                <c:pt idx="3">
                  <c:v>0.7</c:v>
                </c:pt>
                <c:pt idx="4">
                  <c:v>0.6</c:v>
                </c:pt>
                <c:pt idx="5">
                  <c:v>0.7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2012/13 уч.год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Открытие радиоактивности</c:v>
                </c:pt>
                <c:pt idx="1">
                  <c:v>Строение атомного ядра</c:v>
                </c:pt>
                <c:pt idx="2">
                  <c:v>Ядерные реакции</c:v>
                </c:pt>
                <c:pt idx="3">
                  <c:v>Радиоактивные превращения</c:v>
                </c:pt>
                <c:pt idx="4">
                  <c:v>Метод меченых атомов</c:v>
                </c:pt>
                <c:pt idx="5">
                  <c:v>Термоядерные реакции</c:v>
                </c:pt>
              </c:strCache>
            </c:strRef>
          </c:cat>
          <c:val>
            <c:numRef>
              <c:f>Лист1!$D$2:$D$7</c:f>
              <c:numCache>
                <c:formatCode>0%</c:formatCode>
                <c:ptCount val="6"/>
                <c:pt idx="0">
                  <c:v>0.92</c:v>
                </c:pt>
                <c:pt idx="1">
                  <c:v>0.85</c:v>
                </c:pt>
                <c:pt idx="2">
                  <c:v>0.8</c:v>
                </c:pt>
                <c:pt idx="3">
                  <c:v>0.8</c:v>
                </c:pt>
                <c:pt idx="4">
                  <c:v>0.9</c:v>
                </c:pt>
                <c:pt idx="5">
                  <c:v>0.9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2013/14 уч.год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Открытие радиоактивности</c:v>
                </c:pt>
                <c:pt idx="1">
                  <c:v>Строение атомного ядра</c:v>
                </c:pt>
                <c:pt idx="2">
                  <c:v>Ядерные реакции</c:v>
                </c:pt>
                <c:pt idx="3">
                  <c:v>Радиоактивные превращения</c:v>
                </c:pt>
                <c:pt idx="4">
                  <c:v>Метод меченых атомов</c:v>
                </c:pt>
                <c:pt idx="5">
                  <c:v>Термоядерные реакции</c:v>
                </c:pt>
              </c:strCache>
            </c:strRef>
          </c:cat>
          <c:val>
            <c:numRef>
              <c:f>Лист1!$E$2:$E$7</c:f>
              <c:numCache>
                <c:formatCode>0%</c:formatCode>
                <c:ptCount val="6"/>
                <c:pt idx="0">
                  <c:v>0.95</c:v>
                </c:pt>
                <c:pt idx="1">
                  <c:v>0.95</c:v>
                </c:pt>
                <c:pt idx="2">
                  <c:v>0.85</c:v>
                </c:pt>
                <c:pt idx="3">
                  <c:v>0.9</c:v>
                </c:pt>
                <c:pt idx="4">
                  <c:v>0.95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208832"/>
        <c:axId val="37210368"/>
        <c:axId val="0"/>
      </c:bar3DChart>
      <c:catAx>
        <c:axId val="37208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7210368"/>
        <c:crosses val="autoZero"/>
        <c:auto val="1"/>
        <c:lblAlgn val="ctr"/>
        <c:lblOffset val="100"/>
        <c:noMultiLvlLbl val="0"/>
      </c:catAx>
      <c:valAx>
        <c:axId val="3721036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72088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effectLst/>
    <a:scene3d>
      <a:camera prst="orthographicFront"/>
      <a:lightRig rig="threePt" dir="t"/>
    </a:scene3d>
    <a:sp3d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D4B82-F0CF-45C7-986D-787249CAF4D4}" type="datetimeFigureOut">
              <a:rPr lang="ru-RU" smtClean="0"/>
              <a:t>22.02.2016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1FB35F-38DF-494C-83FA-059E4B008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70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B35F-38DF-494C-83FA-059E4B0081D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064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B35F-38DF-494C-83FA-059E4B0081D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171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B35F-38DF-494C-83FA-059E4B0081D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171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B35F-38DF-494C-83FA-059E4B0081D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171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B35F-38DF-494C-83FA-059E4B0081DA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653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B35F-38DF-494C-83FA-059E4B0081D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94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FB35F-38DF-494C-83FA-059E4B0081DA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94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AC569-654D-4375-9702-729F03F58B34}" type="datetime1">
              <a:rPr lang="ru-RU" smtClean="0"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30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109DA-C00C-45DE-BA29-15611124D997}" type="datetime1">
              <a:rPr lang="ru-RU" smtClean="0"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15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FD57-600C-47CB-AB6F-961B8FD71EC8}" type="datetime1">
              <a:rPr lang="ru-RU" smtClean="0"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66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69E65-7210-478D-A8CC-95AD4D5E619F}" type="datetime1">
              <a:rPr lang="ru-RU" smtClean="0"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85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638D8-CF12-4A28-914A-ECAD14DD1A5E}" type="datetime1">
              <a:rPr lang="ru-RU" smtClean="0"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57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329E4-C83A-4860-81F2-175A003202F0}" type="datetime1">
              <a:rPr lang="ru-RU" smtClean="0"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25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4858C-F66F-4869-AA6F-4EAC7BB36192}" type="datetime1">
              <a:rPr lang="ru-RU" smtClean="0"/>
              <a:t>22.02.2016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50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EF48C-A21F-4842-B17E-BC9F3E5DB382}" type="datetime1">
              <a:rPr lang="ru-RU" smtClean="0"/>
              <a:t>22.02.2016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15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6804-D7DA-40B5-B196-123E265B397A}" type="datetime1">
              <a:rPr lang="ru-RU" smtClean="0"/>
              <a:t>22.02.2016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97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9FD7E-B389-4C18-B430-3F945D7D9E20}" type="datetime1">
              <a:rPr lang="ru-RU" smtClean="0"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44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7F97-0EE5-41DE-A06B-C03F36BCED4C}" type="datetime1">
              <a:rPr lang="ru-RU" smtClean="0"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16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E9248-54AC-4111-88C4-202337A0FCD9}" type="datetime1">
              <a:rPr lang="ru-RU" smtClean="0"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75BF5-F670-45AA-AB84-5C95B30E7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445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://sdo.rx3rx.ru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jpeg"/><Relationship Id="rId4" Type="http://schemas.openxmlformats.org/officeDocument/2006/relationships/hyperlink" Target="http://www.ucheba.ks.ua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microsoft.com/office/2007/relationships/hdphoto" Target="../media/hdphoto7.wdp"/><Relationship Id="rId4" Type="http://schemas.openxmlformats.org/officeDocument/2006/relationships/image" Target="../media/image21.jpeg"/><Relationship Id="rId9" Type="http://schemas.microsoft.com/office/2007/relationships/hdphoto" Target="../media/hdphoto9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microsoft.com/office/2007/relationships/hdphoto" Target="../media/hdphoto12.wdp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4.jpe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microsoft.com/office/2007/relationships/hdphoto" Target="../media/hdphoto20.wdp"/><Relationship Id="rId5" Type="http://schemas.microsoft.com/office/2007/relationships/hdphoto" Target="../media/hdphoto17.wdp"/><Relationship Id="rId10" Type="http://schemas.openxmlformats.org/officeDocument/2006/relationships/image" Target="../media/image43.jpeg"/><Relationship Id="rId4" Type="http://schemas.openxmlformats.org/officeDocument/2006/relationships/image" Target="../media/image40.png"/><Relationship Id="rId9" Type="http://schemas.microsoft.com/office/2007/relationships/hdphoto" Target="../media/hdphoto19.wdp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687" y="1844824"/>
            <a:ext cx="88368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Сетевое </a:t>
            </a:r>
            <a:r>
              <a:rPr lang="ru-RU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взаимодействие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способ повышения эффективности проектной деятельности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77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504309"/>
            <a:ext cx="8928992" cy="623705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accent5">
                <a:lumMod val="50000"/>
              </a:schemeClr>
            </a:solidFill>
            <a:prstDash val="sysDot"/>
          </a:ln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17783" y="-142022"/>
            <a:ext cx="66722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Этапы проектной деятельности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2590160" y="609253"/>
            <a:ext cx="430721" cy="5524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низ 42"/>
          <p:cNvSpPr/>
          <p:nvPr/>
        </p:nvSpPr>
        <p:spPr>
          <a:xfrm>
            <a:off x="4300903" y="585652"/>
            <a:ext cx="430721" cy="5760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низ 43"/>
          <p:cNvSpPr/>
          <p:nvPr/>
        </p:nvSpPr>
        <p:spPr>
          <a:xfrm>
            <a:off x="6190560" y="620688"/>
            <a:ext cx="430721" cy="541028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005644" y="1170944"/>
            <a:ext cx="7056784" cy="2451894"/>
          </a:xfrm>
          <a:prstGeom prst="roundRect">
            <a:avLst>
              <a:gd name="adj" fmla="val 8421"/>
            </a:avLst>
          </a:prstGeom>
          <a:solidFill>
            <a:schemeClr val="accent3">
              <a:lumMod val="40000"/>
              <a:lumOff val="60000"/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(заключительный)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Презентация </a:t>
            </a:r>
            <a:r>
              <a:rPr lang="ru-RU" sz="1600" dirty="0">
                <a:solidFill>
                  <a:schemeClr val="tx1"/>
                </a:solidFill>
              </a:rPr>
              <a:t>результатов – представление готового продукта. </a:t>
            </a:r>
            <a:r>
              <a:rPr lang="ru-RU" sz="1600" dirty="0" smtClean="0">
                <a:solidFill>
                  <a:schemeClr val="tx1"/>
                </a:solidFill>
              </a:rPr>
              <a:t>Представление доработанных с учётом поступивших вопросов проектов </a:t>
            </a:r>
            <a:r>
              <a:rPr lang="ru-RU" sz="1600" dirty="0">
                <a:solidFill>
                  <a:schemeClr val="tx1"/>
                </a:solidFill>
              </a:rPr>
              <a:t>учащимися. </a:t>
            </a:r>
            <a:r>
              <a:rPr lang="ru-RU" sz="1600" dirty="0" smtClean="0">
                <a:solidFill>
                  <a:schemeClr val="tx1"/>
                </a:solidFill>
              </a:rPr>
              <a:t>Анализ поступивших в закрытый банк вопросов и ответы на них.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054" name="Picture 6" descr="Iconizer.net point &amp;bcy;&amp;iecy;&amp;scy;&amp;pcy;&amp;lcy;&amp;acy;&amp;tcy;&amp;ncy;&amp;ycy;&amp;iecy; &amp;icy;&amp;kcy;&amp;ocy;&amp;ncy;&amp;kcy;&amp;i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039" y="2109769"/>
            <a:ext cx="1472500" cy="14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&amp;Icy;&amp;ncy;&amp;fcy;&amp;ocy;&amp;scy;&amp;tcy;&amp;acy;&amp;rcy;&amp;tcy; - &amp;scy;&amp;ocy;&amp;ocy;&amp;bcy;&amp;shchcy;&amp;iecy;&amp;scy;&amp;tcy;&amp;vcy;&amp;ocy; &amp;pcy;&amp;ocy; &amp;acy;&amp;vcy;&amp;tcy;&amp;ocy;&amp;mcy;&amp;acy;&amp;tcy;&amp;icy;&amp;zcy;&amp;acy;&amp;tscy;&amp;icy;&amp;icy; &amp;bcy;&amp;ucy;&amp;khcy;&amp;gcy;&amp;acy;&amp;lcy;&amp;tcy;&amp;iecy;&amp;rcy;&amp;scy;&amp;kcy;&amp;ocy;&amp;gcy;&amp;ocy; &amp;ucy;&amp;chcy;&amp;iecy;&amp;tcy;&amp;acy;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577" y="2295167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382060">
            <a:off x="1567403" y="2569214"/>
            <a:ext cx="1140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проект</a:t>
            </a:r>
          </a:p>
        </p:txBody>
      </p:sp>
      <p:pic>
        <p:nvPicPr>
          <p:cNvPr id="34" name="Picture 6" descr="Iconizer.net point &amp;bcy;&amp;iecy;&amp;scy;&amp;pcy;&amp;lcy;&amp;acy;&amp;tcy;&amp;ncy;&amp;ycy;&amp;iecy; &amp;icy;&amp;kcy;&amp;ocy;&amp;ncy;&amp;kcy;&amp;i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903" y="2109769"/>
            <a:ext cx="1472500" cy="14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&amp;Icy;&amp;ncy;&amp;fcy;&amp;ocy;&amp;scy;&amp;tcy;&amp;acy;&amp;rcy;&amp;tcy; - &amp;scy;&amp;ocy;&amp;ocy;&amp;bcy;&amp;shchcy;&amp;iecy;&amp;scy;&amp;tcy;&amp;vcy;&amp;ocy; &amp;pcy;&amp;ocy; &amp;acy;&amp;vcy;&amp;tcy;&amp;ocy;&amp;mcy;&amp;acy;&amp;tcy;&amp;icy;&amp;zcy;&amp;acy;&amp;tscy;&amp;icy;&amp;icy; &amp;bcy;&amp;ucy;&amp;khcy;&amp;gcy;&amp;acy;&amp;lcy;&amp;tcy;&amp;iecy;&amp;rcy;&amp;scy;&amp;kcy;&amp;ocy;&amp;gcy;&amp;ocy; &amp;ucy;&amp;chcy;&amp;iecy;&amp;tcy;&amp;acy;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441" y="2295167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 rot="382060">
            <a:off x="3933267" y="2569214"/>
            <a:ext cx="1140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</a:p>
        </p:txBody>
      </p:sp>
      <p:pic>
        <p:nvPicPr>
          <p:cNvPr id="38" name="Picture 6" descr="Iconizer.net point &amp;bcy;&amp;iecy;&amp;scy;&amp;pcy;&amp;lcy;&amp;acy;&amp;tcy;&amp;ncy;&amp;ycy;&amp;iecy; &amp;icy;&amp;kcy;&amp;ocy;&amp;ncy;&amp;kcy;&amp;i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063" y="2109769"/>
            <a:ext cx="1472500" cy="14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&amp;Icy;&amp;ncy;&amp;fcy;&amp;ocy;&amp;scy;&amp;tcy;&amp;acy;&amp;rcy;&amp;tcy; - &amp;scy;&amp;ocy;&amp;ocy;&amp;bcy;&amp;shchcy;&amp;iecy;&amp;scy;&amp;tcy;&amp;vcy;&amp;ocy; &amp;pcy;&amp;ocy; &amp;acy;&amp;vcy;&amp;tcy;&amp;ocy;&amp;mcy;&amp;acy;&amp;tcy;&amp;icy;&amp;zcy;&amp;acy;&amp;tscy;&amp;icy;&amp;icy; &amp;bcy;&amp;ucy;&amp;khcy;&amp;gcy;&amp;acy;&amp;lcy;&amp;tcy;&amp;iecy;&amp;rcy;&amp;scy;&amp;kcy;&amp;ocy;&amp;gcy;&amp;ocy; &amp;ucy;&amp;chcy;&amp;iecy;&amp;tcy;&amp;acy;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601" y="2295167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/>
          <p:cNvSpPr/>
          <p:nvPr/>
        </p:nvSpPr>
        <p:spPr>
          <a:xfrm rot="382060">
            <a:off x="6097709" y="2635171"/>
            <a:ext cx="15520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ый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</a:p>
        </p:txBody>
      </p:sp>
      <p:sp>
        <p:nvSpPr>
          <p:cNvPr id="10" name="Выноска-облако 9"/>
          <p:cNvSpPr/>
          <p:nvPr/>
        </p:nvSpPr>
        <p:spPr>
          <a:xfrm>
            <a:off x="970156" y="3849841"/>
            <a:ext cx="6661494" cy="947311"/>
          </a:xfrm>
          <a:prstGeom prst="cloudCallout">
            <a:avLst>
              <a:gd name="adj1" fmla="val 52233"/>
              <a:gd name="adj2" fmla="val 25012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Вопросы от учителя, которые не были освещены в исследовательской работе.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726867" y="3517007"/>
            <a:ext cx="4019799" cy="576064"/>
            <a:chOff x="2657924" y="4186052"/>
            <a:chExt cx="4019799" cy="576064"/>
          </a:xfrm>
        </p:grpSpPr>
        <p:sp>
          <p:nvSpPr>
            <p:cNvPr id="72" name="Стрелка вниз 71"/>
            <p:cNvSpPr/>
            <p:nvPr/>
          </p:nvSpPr>
          <p:spPr>
            <a:xfrm>
              <a:off x="2657924" y="4197237"/>
              <a:ext cx="430721" cy="552463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трелка вниз 72"/>
            <p:cNvSpPr/>
            <p:nvPr/>
          </p:nvSpPr>
          <p:spPr>
            <a:xfrm>
              <a:off x="4357345" y="4186052"/>
              <a:ext cx="430721" cy="576063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трелка вниз 73"/>
            <p:cNvSpPr/>
            <p:nvPr/>
          </p:nvSpPr>
          <p:spPr>
            <a:xfrm>
              <a:off x="6247002" y="4221088"/>
              <a:ext cx="430721" cy="541028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5" name="Прямоугольник 44"/>
          <p:cNvSpPr/>
          <p:nvPr/>
        </p:nvSpPr>
        <p:spPr>
          <a:xfrm>
            <a:off x="323528" y="5085184"/>
            <a:ext cx="7560840" cy="15922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Итоговая оценка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проектной деятельности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Глубина проведенного исследования и его представления в готовом продукте.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Успешности в создании вопросов к представленным работам для закрытого банка.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Глубины проработки поступивших вопросов к личному проекту и ответов на них.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Ответов на вопросы учителя.</a:t>
            </a:r>
          </a:p>
          <a:p>
            <a:pPr marL="342900" indent="-342900">
              <a:buAutoNum type="arabicPeriod"/>
            </a:pP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&amp;ucy;&amp;chcy;&amp;icy;&amp;tcy;&amp;iecy;&amp;lcy;&amp;softcy; - &amp;Gcy;&amp;acy;&amp;lcy;&amp;icy;&amp;ncy;&amp;acy; &amp;Vcy;&amp;icy;&amp;kcy;&amp;tcy;&amp;ocy;&amp;rcy;&amp;ocy;&amp;vcy;&amp;ncy;&amp;acy; &amp;Mcy;&amp;acy;&amp;scy;&amp;lcy;&amp;iecy;&amp;ncy;&amp;ncy;&amp;icy;&amp;kcy;&amp;ocy;&amp;vcy;&amp;a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973" y="3517007"/>
            <a:ext cx="2562225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Группа 46"/>
          <p:cNvGrpSpPr/>
          <p:nvPr/>
        </p:nvGrpSpPr>
        <p:grpSpPr>
          <a:xfrm>
            <a:off x="2677661" y="4598293"/>
            <a:ext cx="4019799" cy="576064"/>
            <a:chOff x="2657924" y="4186052"/>
            <a:chExt cx="4019799" cy="576064"/>
          </a:xfrm>
        </p:grpSpPr>
        <p:sp>
          <p:nvSpPr>
            <p:cNvPr id="49" name="Стрелка вниз 48"/>
            <p:cNvSpPr/>
            <p:nvPr/>
          </p:nvSpPr>
          <p:spPr>
            <a:xfrm>
              <a:off x="2657924" y="4197237"/>
              <a:ext cx="430721" cy="552463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Стрелка вниз 49"/>
            <p:cNvSpPr/>
            <p:nvPr/>
          </p:nvSpPr>
          <p:spPr>
            <a:xfrm>
              <a:off x="4357345" y="4186052"/>
              <a:ext cx="430721" cy="576063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трелка вниз 50"/>
            <p:cNvSpPr/>
            <p:nvPr/>
          </p:nvSpPr>
          <p:spPr>
            <a:xfrm>
              <a:off x="6247002" y="4221088"/>
              <a:ext cx="430721" cy="541028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02896" y="6356771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236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961" y="1988840"/>
            <a:ext cx="88368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Практическая основа научно-методической разработки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92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95156" y="-46548"/>
            <a:ext cx="87174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Аналитические отчеты по результатам ЕГЭ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2015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года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5000" contras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48680"/>
            <a:ext cx="4176463" cy="615760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25208" y="6523723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82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95156" y="-46548"/>
            <a:ext cx="87174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Аналитические отчеты по результатам ЕГЭ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2015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года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48680"/>
            <a:ext cx="8948844" cy="61926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504" y="526352"/>
            <a:ext cx="8948844" cy="424847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7652" y="5778000"/>
            <a:ext cx="8948844" cy="28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44408" y="5139776"/>
            <a:ext cx="57606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68183" y="6268376"/>
            <a:ext cx="57606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92280" y="6592267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76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5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67303" y="-142022"/>
            <a:ext cx="87731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Место проекта в школьном курсе физики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616471"/>
              </p:ext>
            </p:extLst>
          </p:nvPr>
        </p:nvGraphicFramePr>
        <p:xfrm>
          <a:off x="251519" y="548683"/>
          <a:ext cx="8568952" cy="614039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637483"/>
                <a:gridCol w="637483"/>
                <a:gridCol w="6063496"/>
                <a:gridCol w="1230490"/>
              </a:tblGrid>
              <a:tr h="916151">
                <a:tc gridSpan="4">
                  <a:txBody>
                    <a:bodyPr/>
                    <a:lstStyle/>
                    <a:p>
                      <a:r>
                        <a:rPr lang="ru-RU" sz="1500" dirty="0">
                          <a:effectLst/>
                        </a:rPr>
                        <a:t>  </a:t>
                      </a:r>
                    </a:p>
                    <a:p>
                      <a:pPr algn="ctr"/>
                      <a:r>
                        <a:rPr lang="ru-RU" sz="2800" b="1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Физика атомного ядра. Элементарные частицы (8 ч.)</a:t>
                      </a:r>
                    </a:p>
                    <a:p>
                      <a:r>
                        <a:rPr lang="ru-RU" sz="1500" dirty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 sz="1500">
                        <a:effectLst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500" dirty="0">
                        <a:effectLst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 sz="1500" dirty="0">
                        <a:effectLst/>
                      </a:endParaRPr>
                    </a:p>
                  </a:txBody>
                  <a:tcPr marL="0" marR="0" marT="0" marB="0" anchor="ctr"/>
                </a:tc>
              </a:tr>
              <a:tr h="580471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6000"/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Методы наблюдения и регистрации элементарных частиц.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</a:rPr>
                        <a:t>§ 98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70707">
                <a:tc>
                  <a:txBody>
                    <a:bodyPr/>
                    <a:lstStyle/>
                    <a:p>
                      <a:pPr algn="ctr"/>
                      <a:r>
                        <a:rPr lang="ru-RU" sz="1500">
                          <a:effectLst/>
                        </a:rPr>
                        <a:t>48</a:t>
                      </a:r>
                      <a:endParaRPr lang="ru-RU" sz="1500" b="1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>
                          <a:effectLst/>
                        </a:rPr>
                        <a:t>2</a:t>
                      </a:r>
                      <a:endParaRPr lang="ru-RU" sz="1500" b="1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6000"/>
                      <a:r>
                        <a:rPr lang="ru-RU" sz="1800" dirty="0">
                          <a:effectLst/>
                        </a:rPr>
                        <a:t>Лабораторная работа № 8 «Изучение треков заряженных частиц по готовым фотографиям»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0471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6000"/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Радиоактивность.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§ 99-101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0471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6000"/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Строение атомного ядра. Энергия связи атомных ядер.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§ 105, 106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0471">
                <a:tc>
                  <a:txBody>
                    <a:bodyPr/>
                    <a:lstStyle/>
                    <a:p>
                      <a:pPr algn="ctr"/>
                      <a:r>
                        <a:rPr lang="ru-RU" sz="15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6000"/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Деление ядер урана. Цепные ядерные реакции.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§ 108-110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70707">
                <a:tc>
                  <a:txBody>
                    <a:bodyPr/>
                    <a:lstStyle/>
                    <a:p>
                      <a:pPr algn="ctr"/>
                      <a:r>
                        <a:rPr lang="ru-RU" sz="15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6000"/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Применение ядерной энергии. Биологическое действие радиоактивных излучений.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§ 112, 114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0471">
                <a:tc>
                  <a:txBody>
                    <a:bodyPr/>
                    <a:lstStyle/>
                    <a:p>
                      <a:pPr algn="ctr"/>
                      <a:r>
                        <a:rPr lang="ru-RU" sz="15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6000"/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Физика элементарных частиц.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</a:rPr>
                        <a:t>§ 115, 116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0471">
                <a:tc>
                  <a:txBody>
                    <a:bodyPr/>
                    <a:lstStyle/>
                    <a:p>
                      <a:pPr algn="ctr"/>
                      <a:r>
                        <a:rPr lang="ru-RU" sz="1500">
                          <a:effectLst/>
                        </a:rPr>
                        <a:t>54</a:t>
                      </a:r>
                      <a:endParaRPr lang="ru-RU" sz="1500" b="1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effectLst/>
                        </a:rPr>
                        <a:t>8</a:t>
                      </a:r>
                      <a:endParaRPr lang="ru-RU" sz="1500" b="1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6000"/>
                      <a:r>
                        <a:rPr lang="ru-RU" sz="1800" dirty="0">
                          <a:effectLst/>
                        </a:rPr>
                        <a:t>Контрольная работа № 5 по теме «Физика атомного ядра»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576239" y="6174829"/>
            <a:ext cx="5976664" cy="4320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защиты проектов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08361" y="1268760"/>
            <a:ext cx="4712419" cy="2880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темы проекта из предложенных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73341" y="3367625"/>
            <a:ext cx="5040559" cy="2880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открытого банка проектных работ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91680" y="4537092"/>
            <a:ext cx="5616625" cy="2880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закрытого банка вопросов оппонентов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91098" y="5405115"/>
            <a:ext cx="5933230" cy="2880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Размещение в личном кабинете ответов на вопросы оппонентов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20272" y="6592267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1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306" y="1124744"/>
            <a:ext cx="883680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Сетевая составляющая проектной деятельности учащихся – </a:t>
            </a:r>
          </a:p>
          <a:p>
            <a:pPr algn="ctr">
              <a:defRPr/>
            </a:pPr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 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(промежуточный и заключительный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22926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0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0" name="Group 12"/>
          <p:cNvGrpSpPr>
            <a:grpSpLocks/>
          </p:cNvGrpSpPr>
          <p:nvPr/>
        </p:nvGrpSpPr>
        <p:grpSpPr bwMode="auto">
          <a:xfrm>
            <a:off x="0" y="0"/>
            <a:ext cx="9144000" cy="692150"/>
            <a:chOff x="0" y="0"/>
            <a:chExt cx="5760" cy="436"/>
          </a:xfrm>
        </p:grpSpPr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436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9900"/>
                </a:gs>
              </a:gsLst>
              <a:lin ang="5400000" scaled="1"/>
            </a:gradFill>
            <a:ln w="19050">
              <a:solidFill>
                <a:srgbClr val="FF99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052" name="Picture 4" descr="moodl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" y="23"/>
              <a:ext cx="1560" cy="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61" name="Picture 13" descr="mooodl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89" y="4191299"/>
            <a:ext cx="1847850" cy="46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260543" y="5291916"/>
            <a:ext cx="65960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pl-PL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odular </a:t>
            </a:r>
            <a:r>
              <a:rPr lang="en-US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l-PL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bject </a:t>
            </a:r>
            <a:r>
              <a:rPr lang="en-US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l-PL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riented </a:t>
            </a:r>
            <a:r>
              <a:rPr lang="en-US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pl-PL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istance </a:t>
            </a:r>
            <a:r>
              <a:rPr lang="en-US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l-PL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earning </a:t>
            </a:r>
            <a:r>
              <a:rPr lang="en-US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pl-PL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nvironment</a:t>
            </a:r>
            <a:endParaRPr lang="pl-PL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279977" y="6292243"/>
            <a:ext cx="82718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одульная </a:t>
            </a: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бъектно-</a:t>
            </a: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риентированная </a:t>
            </a: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истанционная </a:t>
            </a: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реда </a:t>
            </a: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бучения</a:t>
            </a:r>
            <a:endParaRPr lang="pl-PL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35496" y="713424"/>
            <a:ext cx="3385071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pl-PL" alt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MOODLE</a:t>
            </a:r>
            <a:r>
              <a:rPr lang="pl-PL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pl-PL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www.moodle.org</a:t>
            </a:r>
            <a:r>
              <a:rPr lang="pl-PL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платформой, </a:t>
            </a:r>
            <a:r>
              <a:rPr lang="uk-UA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дистрибютив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распространяется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принципам </a:t>
            </a:r>
            <a:r>
              <a:rPr lang="uk-UA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лицензии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Source. </a:t>
            </a:r>
          </a:p>
          <a:p>
            <a:r>
              <a:rPr lang="uk-UA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пользователь имеет доступ</a:t>
            </a:r>
            <a:r>
              <a:rPr lang="pl-PL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источнику-коду платформы и может его изменять в зависимости от своих целей</a:t>
            </a:r>
            <a:r>
              <a:rPr lang="pl-PL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l-PL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9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785433"/>
            <a:ext cx="5733002" cy="429975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 rot="5400000">
            <a:off x="1256487" y="4520932"/>
            <a:ext cx="925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anose="05000000000000000000" pitchFamily="2" charset="2"/>
              </a:rPr>
              <a:t>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5400000">
            <a:off x="1256486" y="5529044"/>
            <a:ext cx="925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anose="05000000000000000000" pitchFamily="2" charset="2"/>
              </a:rPr>
              <a:t>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6660232" y="87015"/>
            <a:ext cx="30964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http://sdo.rx3rx.ru</a:t>
            </a:r>
            <a:endParaRPr lang="pl-PL" alt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806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3" grpId="0"/>
      <p:bldP spid="2064" grpId="0"/>
      <p:bldP spid="3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7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76" y="476672"/>
            <a:ext cx="4478255" cy="2736304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65" y="3284984"/>
            <a:ext cx="3856508" cy="3717032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404" y="1746399"/>
            <a:ext cx="1234256" cy="123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87624" y="4289250"/>
            <a:ext cx="148681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Интернет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3031" y="-118917"/>
            <a:ext cx="83016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Техническая составляющая разработки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774" y="2009026"/>
            <a:ext cx="4361737" cy="5022111"/>
          </a:xfrm>
          <a:prstGeom prst="rect">
            <a:avLst/>
          </a:prstGeom>
        </p:spPr>
      </p:pic>
      <p:sp>
        <p:nvSpPr>
          <p:cNvPr id="11" name="Двойная стрелка вверх/вниз 10"/>
          <p:cNvSpPr/>
          <p:nvPr/>
        </p:nvSpPr>
        <p:spPr>
          <a:xfrm rot="16968731">
            <a:off x="4957162" y="1975802"/>
            <a:ext cx="434637" cy="1284575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верх/вниз 15"/>
          <p:cNvSpPr/>
          <p:nvPr/>
        </p:nvSpPr>
        <p:spPr>
          <a:xfrm rot="4425514">
            <a:off x="3981363" y="2234624"/>
            <a:ext cx="434637" cy="3295777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>
                <a:solidFill>
                  <a:schemeClr val="bg1"/>
                </a:solidFill>
              </a:rPr>
              <a:t>17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69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3284984"/>
            <a:ext cx="4785186" cy="358889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6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76" y="476672"/>
            <a:ext cx="4478255" cy="2736304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594" y="0"/>
            <a:ext cx="2920008" cy="342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752" y="3717032"/>
            <a:ext cx="3408248" cy="3284984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404" y="1746399"/>
            <a:ext cx="1234256" cy="123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Двойная стрелка вверх/вниз 10"/>
          <p:cNvSpPr/>
          <p:nvPr/>
        </p:nvSpPr>
        <p:spPr>
          <a:xfrm>
            <a:off x="3862213" y="2751488"/>
            <a:ext cx="434637" cy="12829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войная стрелка вверх/вниз 14"/>
          <p:cNvSpPr/>
          <p:nvPr/>
        </p:nvSpPr>
        <p:spPr>
          <a:xfrm rot="3037868">
            <a:off x="5408000" y="2529717"/>
            <a:ext cx="451432" cy="2562615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верх/вниз 15"/>
          <p:cNvSpPr/>
          <p:nvPr/>
        </p:nvSpPr>
        <p:spPr>
          <a:xfrm>
            <a:off x="6797280" y="3284984"/>
            <a:ext cx="434637" cy="12829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271190" y="4567912"/>
            <a:ext cx="148681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Интернет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3031" y="-118917"/>
            <a:ext cx="83016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Техническая составляющая разработки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4598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>
                <a:solidFill>
                  <a:schemeClr val="bg1"/>
                </a:solidFill>
              </a:rPr>
              <a:t>18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67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 animBg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2212" y="-97651"/>
            <a:ext cx="85433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Вход на сетевой проект системы </a:t>
            </a:r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Moodle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02896" y="6453336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126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640085" y="1556792"/>
            <a:ext cx="7858180" cy="4589702"/>
          </a:xfrm>
          <a:prstGeom prst="rect">
            <a:avLst/>
          </a:prstGeom>
          <a:solidFill>
            <a:schemeClr val="tx2">
              <a:lumMod val="40000"/>
              <a:lumOff val="60000"/>
              <a:alpha val="33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буквально «брошенный 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вперёд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т.е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l">
              <a:defRPr/>
            </a:pP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прообраз какого-либо объекта или вида деятельности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Метод проектов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- 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педагогическая технология,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цель которой интеграция имеющихся знаний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 приобретение новых.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Проект учащегося 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дидактическое средство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активизации познавательной деятельности.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0085" y="188640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Теоретические основы 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научно-методической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разработки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06158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50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8211" y="-97651"/>
            <a:ext cx="80713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Личная страничка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сетевом проекте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620688"/>
            <a:ext cx="9156638" cy="623731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535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944" y="-10378"/>
            <a:ext cx="897591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промежуточный этап </a:t>
            </a: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создание банка проектов</a:t>
            </a:r>
            <a:endParaRPr lang="ru-RU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980"/>
            <a:ext cx="9144001" cy="623041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59210"/>
            <a:ext cx="9144001" cy="623041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15" y="646634"/>
            <a:ext cx="9144000" cy="623041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9211"/>
            <a:ext cx="9154785" cy="623041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48264" y="6453336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95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651090" y="-99392"/>
            <a:ext cx="78381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Работы из открытого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банка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проектов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061243" cy="60369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4" y="633853"/>
            <a:ext cx="8081565" cy="604321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4" y="632386"/>
            <a:ext cx="8061243" cy="60369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24" y="633853"/>
            <a:ext cx="8062515" cy="61018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24" y="620838"/>
            <a:ext cx="8064250" cy="611489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4" y="620688"/>
            <a:ext cx="8096102" cy="611504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75100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227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44000" cy="631401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96848" y="-10378"/>
            <a:ext cx="9501512" cy="4924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</a:t>
            </a:r>
            <a:r>
              <a:rPr lang="ru-RU" sz="2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промежуточный этап </a:t>
            </a:r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создание закрытого банка вопросов</a:t>
            </a:r>
            <a:endParaRPr lang="ru-RU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0634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18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2278" y="-10378"/>
            <a:ext cx="8423268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</a:t>
            </a:r>
            <a:r>
              <a:rPr lang="ru-RU" sz="2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промежуточный этап </a:t>
            </a:r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ответы на вопросы оппонентов</a:t>
            </a:r>
            <a:endParaRPr lang="ru-RU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44000" cy="630932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88" y="566535"/>
            <a:ext cx="9144000" cy="62914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3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89" y="566907"/>
            <a:ext cx="9144001" cy="633670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48264" y="6525344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71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amp;ucy;&amp;chcy;&amp;icy;&amp;tcy;&amp;iecy;&amp;lcy;&amp;softcy; - &amp;Gcy;&amp;acy;&amp;lcy;&amp;icy;&amp;ncy;&amp;acy; &amp;Vcy;&amp;icy;&amp;kcy;&amp;tcy;&amp;ocy;&amp;rcy;&amp;ocy;&amp;vcy;&amp;ncy;&amp;acy; &amp;Mcy;&amp;acy;&amp;scy;&amp;lcy;&amp;iecy;&amp;ncy;&amp;ncy;&amp;icy;&amp;kcy;&amp;ocy;&amp;v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543300"/>
            <a:ext cx="2562225" cy="33147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52008" y="-10378"/>
            <a:ext cx="7203831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</a:t>
            </a:r>
            <a:r>
              <a:rPr lang="ru-RU" sz="2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промежуточный этап </a:t>
            </a:r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</a:t>
            </a:r>
          </a:p>
          <a:p>
            <a:pPr algn="ctr"/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создание учителем собственного банка </a:t>
            </a:r>
            <a:r>
              <a:rPr lang="ru-RU" sz="25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вопрсов</a:t>
            </a:r>
            <a:endParaRPr lang="ru-RU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2" y="1810815"/>
            <a:ext cx="4363834" cy="300240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09" y="2125904"/>
            <a:ext cx="4363834" cy="300240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489" y="2485944"/>
            <a:ext cx="4363834" cy="300240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577" y="2839361"/>
            <a:ext cx="4363834" cy="300240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олилиния 11"/>
          <p:cNvSpPr/>
          <p:nvPr/>
        </p:nvSpPr>
        <p:spPr>
          <a:xfrm>
            <a:off x="107504" y="949671"/>
            <a:ext cx="7595993" cy="5391462"/>
          </a:xfrm>
          <a:custGeom>
            <a:avLst/>
            <a:gdLst>
              <a:gd name="connsiteX0" fmla="*/ 31898 w 7595993"/>
              <a:gd name="connsiteY0" fmla="*/ 404792 h 5391462"/>
              <a:gd name="connsiteX1" fmla="*/ 85060 w 7595993"/>
              <a:gd name="connsiteY1" fmla="*/ 340997 h 5391462"/>
              <a:gd name="connsiteX2" fmla="*/ 106325 w 7595993"/>
              <a:gd name="connsiteY2" fmla="*/ 309099 h 5391462"/>
              <a:gd name="connsiteX3" fmla="*/ 191386 w 7595993"/>
              <a:gd name="connsiteY3" fmla="*/ 245304 h 5391462"/>
              <a:gd name="connsiteX4" fmla="*/ 223284 w 7595993"/>
              <a:gd name="connsiteY4" fmla="*/ 224039 h 5391462"/>
              <a:gd name="connsiteX5" fmla="*/ 255181 w 7595993"/>
              <a:gd name="connsiteY5" fmla="*/ 202774 h 5391462"/>
              <a:gd name="connsiteX6" fmla="*/ 318977 w 7595993"/>
              <a:gd name="connsiteY6" fmla="*/ 181509 h 5391462"/>
              <a:gd name="connsiteX7" fmla="*/ 404037 w 7595993"/>
              <a:gd name="connsiteY7" fmla="*/ 160243 h 5391462"/>
              <a:gd name="connsiteX8" fmla="*/ 489098 w 7595993"/>
              <a:gd name="connsiteY8" fmla="*/ 138978 h 5391462"/>
              <a:gd name="connsiteX9" fmla="*/ 733646 w 7595993"/>
              <a:gd name="connsiteY9" fmla="*/ 149611 h 5391462"/>
              <a:gd name="connsiteX10" fmla="*/ 786809 w 7595993"/>
              <a:gd name="connsiteY10" fmla="*/ 160243 h 5391462"/>
              <a:gd name="connsiteX11" fmla="*/ 861237 w 7595993"/>
              <a:gd name="connsiteY11" fmla="*/ 192141 h 5391462"/>
              <a:gd name="connsiteX12" fmla="*/ 925032 w 7595993"/>
              <a:gd name="connsiteY12" fmla="*/ 234671 h 5391462"/>
              <a:gd name="connsiteX13" fmla="*/ 967563 w 7595993"/>
              <a:gd name="connsiteY13" fmla="*/ 245304 h 5391462"/>
              <a:gd name="connsiteX14" fmla="*/ 1031358 w 7595993"/>
              <a:gd name="connsiteY14" fmla="*/ 266569 h 5391462"/>
              <a:gd name="connsiteX15" fmla="*/ 1116419 w 7595993"/>
              <a:gd name="connsiteY15" fmla="*/ 287834 h 5391462"/>
              <a:gd name="connsiteX16" fmla="*/ 1690577 w 7595993"/>
              <a:gd name="connsiteY16" fmla="*/ 277202 h 5391462"/>
              <a:gd name="connsiteX17" fmla="*/ 1743739 w 7595993"/>
              <a:gd name="connsiteY17" fmla="*/ 266569 h 5391462"/>
              <a:gd name="connsiteX18" fmla="*/ 1807535 w 7595993"/>
              <a:gd name="connsiteY18" fmla="*/ 245304 h 5391462"/>
              <a:gd name="connsiteX19" fmla="*/ 1871330 w 7595993"/>
              <a:gd name="connsiteY19" fmla="*/ 224039 h 5391462"/>
              <a:gd name="connsiteX20" fmla="*/ 1903228 w 7595993"/>
              <a:gd name="connsiteY20" fmla="*/ 213406 h 5391462"/>
              <a:gd name="connsiteX21" fmla="*/ 1977656 w 7595993"/>
              <a:gd name="connsiteY21" fmla="*/ 192141 h 5391462"/>
              <a:gd name="connsiteX22" fmla="*/ 2009553 w 7595993"/>
              <a:gd name="connsiteY22" fmla="*/ 170876 h 5391462"/>
              <a:gd name="connsiteX23" fmla="*/ 2083981 w 7595993"/>
              <a:gd name="connsiteY23" fmla="*/ 138978 h 5391462"/>
              <a:gd name="connsiteX24" fmla="*/ 2126512 w 7595993"/>
              <a:gd name="connsiteY24" fmla="*/ 117713 h 5391462"/>
              <a:gd name="connsiteX25" fmla="*/ 2158409 w 7595993"/>
              <a:gd name="connsiteY25" fmla="*/ 96448 h 5391462"/>
              <a:gd name="connsiteX26" fmla="*/ 2200939 w 7595993"/>
              <a:gd name="connsiteY26" fmla="*/ 85815 h 5391462"/>
              <a:gd name="connsiteX27" fmla="*/ 2264735 w 7595993"/>
              <a:gd name="connsiteY27" fmla="*/ 64550 h 5391462"/>
              <a:gd name="connsiteX28" fmla="*/ 2307265 w 7595993"/>
              <a:gd name="connsiteY28" fmla="*/ 53918 h 5391462"/>
              <a:gd name="connsiteX29" fmla="*/ 2402958 w 7595993"/>
              <a:gd name="connsiteY29" fmla="*/ 22020 h 5391462"/>
              <a:gd name="connsiteX30" fmla="*/ 2434856 w 7595993"/>
              <a:gd name="connsiteY30" fmla="*/ 11388 h 5391462"/>
              <a:gd name="connsiteX31" fmla="*/ 2466753 w 7595993"/>
              <a:gd name="connsiteY31" fmla="*/ 755 h 5391462"/>
              <a:gd name="connsiteX32" fmla="*/ 3040912 w 7595993"/>
              <a:gd name="connsiteY32" fmla="*/ 22020 h 5391462"/>
              <a:gd name="connsiteX33" fmla="*/ 3072809 w 7595993"/>
              <a:gd name="connsiteY33" fmla="*/ 32653 h 5391462"/>
              <a:gd name="connsiteX34" fmla="*/ 3115339 w 7595993"/>
              <a:gd name="connsiteY34" fmla="*/ 43285 h 5391462"/>
              <a:gd name="connsiteX35" fmla="*/ 3147237 w 7595993"/>
              <a:gd name="connsiteY35" fmla="*/ 53918 h 5391462"/>
              <a:gd name="connsiteX36" fmla="*/ 3221665 w 7595993"/>
              <a:gd name="connsiteY36" fmla="*/ 64550 h 5391462"/>
              <a:gd name="connsiteX37" fmla="*/ 3296093 w 7595993"/>
              <a:gd name="connsiteY37" fmla="*/ 85815 h 5391462"/>
              <a:gd name="connsiteX38" fmla="*/ 3370521 w 7595993"/>
              <a:gd name="connsiteY38" fmla="*/ 107081 h 5391462"/>
              <a:gd name="connsiteX39" fmla="*/ 3402419 w 7595993"/>
              <a:gd name="connsiteY39" fmla="*/ 117713 h 5391462"/>
              <a:gd name="connsiteX40" fmla="*/ 3540642 w 7595993"/>
              <a:gd name="connsiteY40" fmla="*/ 138978 h 5391462"/>
              <a:gd name="connsiteX41" fmla="*/ 3572539 w 7595993"/>
              <a:gd name="connsiteY41" fmla="*/ 149611 h 5391462"/>
              <a:gd name="connsiteX42" fmla="*/ 3593805 w 7595993"/>
              <a:gd name="connsiteY42" fmla="*/ 170876 h 5391462"/>
              <a:gd name="connsiteX43" fmla="*/ 3625702 w 7595993"/>
              <a:gd name="connsiteY43" fmla="*/ 192141 h 5391462"/>
              <a:gd name="connsiteX44" fmla="*/ 3668232 w 7595993"/>
              <a:gd name="connsiteY44" fmla="*/ 224039 h 5391462"/>
              <a:gd name="connsiteX45" fmla="*/ 3732028 w 7595993"/>
              <a:gd name="connsiteY45" fmla="*/ 245304 h 5391462"/>
              <a:gd name="connsiteX46" fmla="*/ 3774558 w 7595993"/>
              <a:gd name="connsiteY46" fmla="*/ 266569 h 5391462"/>
              <a:gd name="connsiteX47" fmla="*/ 3848986 w 7595993"/>
              <a:gd name="connsiteY47" fmla="*/ 287834 h 5391462"/>
              <a:gd name="connsiteX48" fmla="*/ 3880884 w 7595993"/>
              <a:gd name="connsiteY48" fmla="*/ 298467 h 5391462"/>
              <a:gd name="connsiteX49" fmla="*/ 3923414 w 7595993"/>
              <a:gd name="connsiteY49" fmla="*/ 319732 h 5391462"/>
              <a:gd name="connsiteX50" fmla="*/ 3976577 w 7595993"/>
              <a:gd name="connsiteY50" fmla="*/ 330364 h 5391462"/>
              <a:gd name="connsiteX51" fmla="*/ 4019107 w 7595993"/>
              <a:gd name="connsiteY51" fmla="*/ 340997 h 5391462"/>
              <a:gd name="connsiteX52" fmla="*/ 4433777 w 7595993"/>
              <a:gd name="connsiteY52" fmla="*/ 330364 h 5391462"/>
              <a:gd name="connsiteX53" fmla="*/ 4476307 w 7595993"/>
              <a:gd name="connsiteY53" fmla="*/ 319732 h 5391462"/>
              <a:gd name="connsiteX54" fmla="*/ 4529470 w 7595993"/>
              <a:gd name="connsiteY54" fmla="*/ 309099 h 5391462"/>
              <a:gd name="connsiteX55" fmla="*/ 4625163 w 7595993"/>
              <a:gd name="connsiteY55" fmla="*/ 298467 h 5391462"/>
              <a:gd name="connsiteX56" fmla="*/ 5039832 w 7595993"/>
              <a:gd name="connsiteY56" fmla="*/ 309099 h 5391462"/>
              <a:gd name="connsiteX57" fmla="*/ 5103628 w 7595993"/>
              <a:gd name="connsiteY57" fmla="*/ 351629 h 5391462"/>
              <a:gd name="connsiteX58" fmla="*/ 5178056 w 7595993"/>
              <a:gd name="connsiteY58" fmla="*/ 383527 h 5391462"/>
              <a:gd name="connsiteX59" fmla="*/ 5220586 w 7595993"/>
              <a:gd name="connsiteY59" fmla="*/ 415425 h 5391462"/>
              <a:gd name="connsiteX60" fmla="*/ 5241851 w 7595993"/>
              <a:gd name="connsiteY60" fmla="*/ 447322 h 5391462"/>
              <a:gd name="connsiteX61" fmla="*/ 5305646 w 7595993"/>
              <a:gd name="connsiteY61" fmla="*/ 479220 h 5391462"/>
              <a:gd name="connsiteX62" fmla="*/ 5348177 w 7595993"/>
              <a:gd name="connsiteY62" fmla="*/ 532383 h 5391462"/>
              <a:gd name="connsiteX63" fmla="*/ 5411972 w 7595993"/>
              <a:gd name="connsiteY63" fmla="*/ 617443 h 5391462"/>
              <a:gd name="connsiteX64" fmla="*/ 5433237 w 7595993"/>
              <a:gd name="connsiteY64" fmla="*/ 649341 h 5391462"/>
              <a:gd name="connsiteX65" fmla="*/ 5497032 w 7595993"/>
              <a:gd name="connsiteY65" fmla="*/ 713136 h 5391462"/>
              <a:gd name="connsiteX66" fmla="*/ 5518298 w 7595993"/>
              <a:gd name="connsiteY66" fmla="*/ 734402 h 5391462"/>
              <a:gd name="connsiteX67" fmla="*/ 5550195 w 7595993"/>
              <a:gd name="connsiteY67" fmla="*/ 755667 h 5391462"/>
              <a:gd name="connsiteX68" fmla="*/ 5613991 w 7595993"/>
              <a:gd name="connsiteY68" fmla="*/ 808829 h 5391462"/>
              <a:gd name="connsiteX69" fmla="*/ 5667153 w 7595993"/>
              <a:gd name="connsiteY69" fmla="*/ 851360 h 5391462"/>
              <a:gd name="connsiteX70" fmla="*/ 5699051 w 7595993"/>
              <a:gd name="connsiteY70" fmla="*/ 861992 h 5391462"/>
              <a:gd name="connsiteX71" fmla="*/ 5794744 w 7595993"/>
              <a:gd name="connsiteY71" fmla="*/ 883257 h 5391462"/>
              <a:gd name="connsiteX72" fmla="*/ 5837274 w 7595993"/>
              <a:gd name="connsiteY72" fmla="*/ 904522 h 5391462"/>
              <a:gd name="connsiteX73" fmla="*/ 5879805 w 7595993"/>
              <a:gd name="connsiteY73" fmla="*/ 915155 h 5391462"/>
              <a:gd name="connsiteX74" fmla="*/ 5943600 w 7595993"/>
              <a:gd name="connsiteY74" fmla="*/ 936420 h 5391462"/>
              <a:gd name="connsiteX75" fmla="*/ 5986130 w 7595993"/>
              <a:gd name="connsiteY75" fmla="*/ 947053 h 5391462"/>
              <a:gd name="connsiteX76" fmla="*/ 6060558 w 7595993"/>
              <a:gd name="connsiteY76" fmla="*/ 968318 h 5391462"/>
              <a:gd name="connsiteX77" fmla="*/ 6124353 w 7595993"/>
              <a:gd name="connsiteY77" fmla="*/ 978950 h 5391462"/>
              <a:gd name="connsiteX78" fmla="*/ 6230679 w 7595993"/>
              <a:gd name="connsiteY78" fmla="*/ 1000215 h 5391462"/>
              <a:gd name="connsiteX79" fmla="*/ 6283842 w 7595993"/>
              <a:gd name="connsiteY79" fmla="*/ 1021481 h 5391462"/>
              <a:gd name="connsiteX80" fmla="*/ 6337005 w 7595993"/>
              <a:gd name="connsiteY80" fmla="*/ 1032113 h 5391462"/>
              <a:gd name="connsiteX81" fmla="*/ 6379535 w 7595993"/>
              <a:gd name="connsiteY81" fmla="*/ 1053378 h 5391462"/>
              <a:gd name="connsiteX82" fmla="*/ 6443330 w 7595993"/>
              <a:gd name="connsiteY82" fmla="*/ 1074643 h 5391462"/>
              <a:gd name="connsiteX83" fmla="*/ 6475228 w 7595993"/>
              <a:gd name="connsiteY83" fmla="*/ 1085276 h 5391462"/>
              <a:gd name="connsiteX84" fmla="*/ 6528391 w 7595993"/>
              <a:gd name="connsiteY84" fmla="*/ 1127806 h 5391462"/>
              <a:gd name="connsiteX85" fmla="*/ 6602819 w 7595993"/>
              <a:gd name="connsiteY85" fmla="*/ 1191602 h 5391462"/>
              <a:gd name="connsiteX86" fmla="*/ 6634716 w 7595993"/>
              <a:gd name="connsiteY86" fmla="*/ 1255397 h 5391462"/>
              <a:gd name="connsiteX87" fmla="*/ 6677246 w 7595993"/>
              <a:gd name="connsiteY87" fmla="*/ 1361722 h 5391462"/>
              <a:gd name="connsiteX88" fmla="*/ 6698512 w 7595993"/>
              <a:gd name="connsiteY88" fmla="*/ 1382988 h 5391462"/>
              <a:gd name="connsiteX89" fmla="*/ 6730409 w 7595993"/>
              <a:gd name="connsiteY89" fmla="*/ 1446783 h 5391462"/>
              <a:gd name="connsiteX90" fmla="*/ 6751674 w 7595993"/>
              <a:gd name="connsiteY90" fmla="*/ 1510578 h 5391462"/>
              <a:gd name="connsiteX91" fmla="*/ 6762307 w 7595993"/>
              <a:gd name="connsiteY91" fmla="*/ 1542476 h 5391462"/>
              <a:gd name="connsiteX92" fmla="*/ 6772939 w 7595993"/>
              <a:gd name="connsiteY92" fmla="*/ 1595639 h 5391462"/>
              <a:gd name="connsiteX93" fmla="*/ 6794205 w 7595993"/>
              <a:gd name="connsiteY93" fmla="*/ 1659434 h 5391462"/>
              <a:gd name="connsiteX94" fmla="*/ 6815470 w 7595993"/>
              <a:gd name="connsiteY94" fmla="*/ 1744495 h 5391462"/>
              <a:gd name="connsiteX95" fmla="*/ 6826102 w 7595993"/>
              <a:gd name="connsiteY95" fmla="*/ 1797657 h 5391462"/>
              <a:gd name="connsiteX96" fmla="*/ 6836735 w 7595993"/>
              <a:gd name="connsiteY96" fmla="*/ 1829555 h 5391462"/>
              <a:gd name="connsiteX97" fmla="*/ 6868632 w 7595993"/>
              <a:gd name="connsiteY97" fmla="*/ 1978411 h 5391462"/>
              <a:gd name="connsiteX98" fmla="*/ 6868632 w 7595993"/>
              <a:gd name="connsiteY98" fmla="*/ 2456876 h 5391462"/>
              <a:gd name="connsiteX99" fmla="*/ 6847367 w 7595993"/>
              <a:gd name="connsiteY99" fmla="*/ 2573834 h 5391462"/>
              <a:gd name="connsiteX100" fmla="*/ 6836735 w 7595993"/>
              <a:gd name="connsiteY100" fmla="*/ 2637629 h 5391462"/>
              <a:gd name="connsiteX101" fmla="*/ 6826102 w 7595993"/>
              <a:gd name="connsiteY101" fmla="*/ 2669527 h 5391462"/>
              <a:gd name="connsiteX102" fmla="*/ 6815470 w 7595993"/>
              <a:gd name="connsiteY102" fmla="*/ 2712057 h 5391462"/>
              <a:gd name="connsiteX103" fmla="*/ 6794205 w 7595993"/>
              <a:gd name="connsiteY103" fmla="*/ 2775853 h 5391462"/>
              <a:gd name="connsiteX104" fmla="*/ 6783572 w 7595993"/>
              <a:gd name="connsiteY104" fmla="*/ 2807750 h 5391462"/>
              <a:gd name="connsiteX105" fmla="*/ 6772939 w 7595993"/>
              <a:gd name="connsiteY105" fmla="*/ 2860913 h 5391462"/>
              <a:gd name="connsiteX106" fmla="*/ 6751674 w 7595993"/>
              <a:gd name="connsiteY106" fmla="*/ 3031034 h 5391462"/>
              <a:gd name="connsiteX107" fmla="*/ 6741042 w 7595993"/>
              <a:gd name="connsiteY107" fmla="*/ 3169257 h 5391462"/>
              <a:gd name="connsiteX108" fmla="*/ 6751674 w 7595993"/>
              <a:gd name="connsiteY108" fmla="*/ 3498867 h 5391462"/>
              <a:gd name="connsiteX109" fmla="*/ 6762307 w 7595993"/>
              <a:gd name="connsiteY109" fmla="*/ 3530764 h 5391462"/>
              <a:gd name="connsiteX110" fmla="*/ 6804837 w 7595993"/>
              <a:gd name="connsiteY110" fmla="*/ 3615825 h 5391462"/>
              <a:gd name="connsiteX111" fmla="*/ 6826102 w 7595993"/>
              <a:gd name="connsiteY111" fmla="*/ 3679620 h 5391462"/>
              <a:gd name="connsiteX112" fmla="*/ 6858000 w 7595993"/>
              <a:gd name="connsiteY112" fmla="*/ 3743415 h 5391462"/>
              <a:gd name="connsiteX113" fmla="*/ 6879265 w 7595993"/>
              <a:gd name="connsiteY113" fmla="*/ 3764681 h 5391462"/>
              <a:gd name="connsiteX114" fmla="*/ 6932428 w 7595993"/>
              <a:gd name="connsiteY114" fmla="*/ 3839109 h 5391462"/>
              <a:gd name="connsiteX115" fmla="*/ 7006856 w 7595993"/>
              <a:gd name="connsiteY115" fmla="*/ 3881639 h 5391462"/>
              <a:gd name="connsiteX116" fmla="*/ 7070651 w 7595993"/>
              <a:gd name="connsiteY116" fmla="*/ 3924169 h 5391462"/>
              <a:gd name="connsiteX117" fmla="*/ 7134446 w 7595993"/>
              <a:gd name="connsiteY117" fmla="*/ 3966699 h 5391462"/>
              <a:gd name="connsiteX118" fmla="*/ 7166344 w 7595993"/>
              <a:gd name="connsiteY118" fmla="*/ 3987964 h 5391462"/>
              <a:gd name="connsiteX119" fmla="*/ 7219507 w 7595993"/>
              <a:gd name="connsiteY119" fmla="*/ 3998597 h 5391462"/>
              <a:gd name="connsiteX120" fmla="*/ 7251405 w 7595993"/>
              <a:gd name="connsiteY120" fmla="*/ 4030495 h 5391462"/>
              <a:gd name="connsiteX121" fmla="*/ 7336465 w 7595993"/>
              <a:gd name="connsiteY121" fmla="*/ 4051760 h 5391462"/>
              <a:gd name="connsiteX122" fmla="*/ 7464056 w 7595993"/>
              <a:gd name="connsiteY122" fmla="*/ 4073025 h 5391462"/>
              <a:gd name="connsiteX123" fmla="*/ 7549116 w 7595993"/>
              <a:gd name="connsiteY123" fmla="*/ 4083657 h 5391462"/>
              <a:gd name="connsiteX124" fmla="*/ 7347098 w 7595993"/>
              <a:gd name="connsiteY124" fmla="*/ 4104922 h 5391462"/>
              <a:gd name="connsiteX125" fmla="*/ 7315200 w 7595993"/>
              <a:gd name="connsiteY125" fmla="*/ 4115555 h 5391462"/>
              <a:gd name="connsiteX126" fmla="*/ 7272670 w 7595993"/>
              <a:gd name="connsiteY126" fmla="*/ 4126188 h 5391462"/>
              <a:gd name="connsiteX127" fmla="*/ 7198242 w 7595993"/>
              <a:gd name="connsiteY127" fmla="*/ 4168718 h 5391462"/>
              <a:gd name="connsiteX128" fmla="*/ 7145079 w 7595993"/>
              <a:gd name="connsiteY128" fmla="*/ 4221881 h 5391462"/>
              <a:gd name="connsiteX129" fmla="*/ 7134446 w 7595993"/>
              <a:gd name="connsiteY129" fmla="*/ 4253778 h 5391462"/>
              <a:gd name="connsiteX130" fmla="*/ 7102549 w 7595993"/>
              <a:gd name="connsiteY130" fmla="*/ 4275043 h 5391462"/>
              <a:gd name="connsiteX131" fmla="*/ 7081284 w 7595993"/>
              <a:gd name="connsiteY131" fmla="*/ 4296309 h 5391462"/>
              <a:gd name="connsiteX132" fmla="*/ 7070651 w 7595993"/>
              <a:gd name="connsiteY132" fmla="*/ 4328206 h 5391462"/>
              <a:gd name="connsiteX133" fmla="*/ 7028121 w 7595993"/>
              <a:gd name="connsiteY133" fmla="*/ 4392002 h 5391462"/>
              <a:gd name="connsiteX134" fmla="*/ 6996223 w 7595993"/>
              <a:gd name="connsiteY134" fmla="*/ 4466429 h 5391462"/>
              <a:gd name="connsiteX135" fmla="*/ 6974958 w 7595993"/>
              <a:gd name="connsiteY135" fmla="*/ 4530225 h 5391462"/>
              <a:gd name="connsiteX136" fmla="*/ 6964325 w 7595993"/>
              <a:gd name="connsiteY136" fmla="*/ 4562122 h 5391462"/>
              <a:gd name="connsiteX137" fmla="*/ 6943060 w 7595993"/>
              <a:gd name="connsiteY137" fmla="*/ 4594020 h 5391462"/>
              <a:gd name="connsiteX138" fmla="*/ 6932428 w 7595993"/>
              <a:gd name="connsiteY138" fmla="*/ 4636550 h 5391462"/>
              <a:gd name="connsiteX139" fmla="*/ 6921795 w 7595993"/>
              <a:gd name="connsiteY139" fmla="*/ 4700346 h 5391462"/>
              <a:gd name="connsiteX140" fmla="*/ 6900530 w 7595993"/>
              <a:gd name="connsiteY140" fmla="*/ 4753509 h 5391462"/>
              <a:gd name="connsiteX141" fmla="*/ 6879265 w 7595993"/>
              <a:gd name="connsiteY141" fmla="*/ 4817304 h 5391462"/>
              <a:gd name="connsiteX142" fmla="*/ 6868632 w 7595993"/>
              <a:gd name="connsiteY142" fmla="*/ 4849202 h 5391462"/>
              <a:gd name="connsiteX143" fmla="*/ 6858000 w 7595993"/>
              <a:gd name="connsiteY143" fmla="*/ 4881099 h 5391462"/>
              <a:gd name="connsiteX144" fmla="*/ 6847367 w 7595993"/>
              <a:gd name="connsiteY144" fmla="*/ 4955527 h 5391462"/>
              <a:gd name="connsiteX145" fmla="*/ 6836735 w 7595993"/>
              <a:gd name="connsiteY145" fmla="*/ 4987425 h 5391462"/>
              <a:gd name="connsiteX146" fmla="*/ 6815470 w 7595993"/>
              <a:gd name="connsiteY146" fmla="*/ 5115015 h 5391462"/>
              <a:gd name="connsiteX147" fmla="*/ 6794205 w 7595993"/>
              <a:gd name="connsiteY147" fmla="*/ 5178811 h 5391462"/>
              <a:gd name="connsiteX148" fmla="*/ 6772939 w 7595993"/>
              <a:gd name="connsiteY148" fmla="*/ 5200076 h 5391462"/>
              <a:gd name="connsiteX149" fmla="*/ 6698512 w 7595993"/>
              <a:gd name="connsiteY149" fmla="*/ 5295769 h 5391462"/>
              <a:gd name="connsiteX150" fmla="*/ 6624084 w 7595993"/>
              <a:gd name="connsiteY150" fmla="*/ 5317034 h 5391462"/>
              <a:gd name="connsiteX151" fmla="*/ 6549656 w 7595993"/>
              <a:gd name="connsiteY151" fmla="*/ 5338299 h 5391462"/>
              <a:gd name="connsiteX152" fmla="*/ 6475228 w 7595993"/>
              <a:gd name="connsiteY152" fmla="*/ 5348932 h 5391462"/>
              <a:gd name="connsiteX153" fmla="*/ 5784112 w 7595993"/>
              <a:gd name="connsiteY153" fmla="*/ 5348932 h 5391462"/>
              <a:gd name="connsiteX154" fmla="*/ 5667153 w 7595993"/>
              <a:gd name="connsiteY154" fmla="*/ 5327667 h 5391462"/>
              <a:gd name="connsiteX155" fmla="*/ 5592725 w 7595993"/>
              <a:gd name="connsiteY155" fmla="*/ 5306402 h 5391462"/>
              <a:gd name="connsiteX156" fmla="*/ 5507665 w 7595993"/>
              <a:gd name="connsiteY156" fmla="*/ 5295769 h 5391462"/>
              <a:gd name="connsiteX157" fmla="*/ 5433237 w 7595993"/>
              <a:gd name="connsiteY157" fmla="*/ 5274504 h 5391462"/>
              <a:gd name="connsiteX158" fmla="*/ 5380074 w 7595993"/>
              <a:gd name="connsiteY158" fmla="*/ 5263871 h 5391462"/>
              <a:gd name="connsiteX159" fmla="*/ 5305646 w 7595993"/>
              <a:gd name="connsiteY159" fmla="*/ 5231974 h 5391462"/>
              <a:gd name="connsiteX160" fmla="*/ 5263116 w 7595993"/>
              <a:gd name="connsiteY160" fmla="*/ 5221341 h 5391462"/>
              <a:gd name="connsiteX161" fmla="*/ 5231219 w 7595993"/>
              <a:gd name="connsiteY161" fmla="*/ 5210709 h 5391462"/>
              <a:gd name="connsiteX162" fmla="*/ 5188688 w 7595993"/>
              <a:gd name="connsiteY162" fmla="*/ 5200076 h 5391462"/>
              <a:gd name="connsiteX163" fmla="*/ 5156791 w 7595993"/>
              <a:gd name="connsiteY163" fmla="*/ 5189443 h 5391462"/>
              <a:gd name="connsiteX164" fmla="*/ 5050465 w 7595993"/>
              <a:gd name="connsiteY164" fmla="*/ 5168178 h 5391462"/>
              <a:gd name="connsiteX165" fmla="*/ 4582632 w 7595993"/>
              <a:gd name="connsiteY165" fmla="*/ 5178811 h 5391462"/>
              <a:gd name="connsiteX166" fmla="*/ 4497572 w 7595993"/>
              <a:gd name="connsiteY166" fmla="*/ 5200076 h 5391462"/>
              <a:gd name="connsiteX167" fmla="*/ 4465674 w 7595993"/>
              <a:gd name="connsiteY167" fmla="*/ 5210709 h 5391462"/>
              <a:gd name="connsiteX168" fmla="*/ 4433777 w 7595993"/>
              <a:gd name="connsiteY168" fmla="*/ 5231974 h 5391462"/>
              <a:gd name="connsiteX169" fmla="*/ 4359349 w 7595993"/>
              <a:gd name="connsiteY169" fmla="*/ 5253239 h 5391462"/>
              <a:gd name="connsiteX170" fmla="*/ 4327451 w 7595993"/>
              <a:gd name="connsiteY170" fmla="*/ 5263871 h 5391462"/>
              <a:gd name="connsiteX171" fmla="*/ 4253023 w 7595993"/>
              <a:gd name="connsiteY171" fmla="*/ 5317034 h 5391462"/>
              <a:gd name="connsiteX172" fmla="*/ 4167963 w 7595993"/>
              <a:gd name="connsiteY172" fmla="*/ 5359564 h 5391462"/>
              <a:gd name="connsiteX173" fmla="*/ 3965944 w 7595993"/>
              <a:gd name="connsiteY173" fmla="*/ 5391462 h 5391462"/>
              <a:gd name="connsiteX174" fmla="*/ 3498112 w 7595993"/>
              <a:gd name="connsiteY174" fmla="*/ 5380829 h 5391462"/>
              <a:gd name="connsiteX175" fmla="*/ 3476846 w 7595993"/>
              <a:gd name="connsiteY175" fmla="*/ 5359564 h 5391462"/>
              <a:gd name="connsiteX176" fmla="*/ 3338623 w 7595993"/>
              <a:gd name="connsiteY176" fmla="*/ 5306402 h 5391462"/>
              <a:gd name="connsiteX177" fmla="*/ 3306725 w 7595993"/>
              <a:gd name="connsiteY177" fmla="*/ 5285136 h 5391462"/>
              <a:gd name="connsiteX178" fmla="*/ 3232298 w 7595993"/>
              <a:gd name="connsiteY178" fmla="*/ 5253239 h 5391462"/>
              <a:gd name="connsiteX179" fmla="*/ 3200400 w 7595993"/>
              <a:gd name="connsiteY179" fmla="*/ 5221341 h 5391462"/>
              <a:gd name="connsiteX180" fmla="*/ 3136605 w 7595993"/>
              <a:gd name="connsiteY180" fmla="*/ 5178811 h 5391462"/>
              <a:gd name="connsiteX181" fmla="*/ 3104707 w 7595993"/>
              <a:gd name="connsiteY181" fmla="*/ 5157546 h 5391462"/>
              <a:gd name="connsiteX182" fmla="*/ 3051544 w 7595993"/>
              <a:gd name="connsiteY182" fmla="*/ 5136281 h 5391462"/>
              <a:gd name="connsiteX183" fmla="*/ 3030279 w 7595993"/>
              <a:gd name="connsiteY183" fmla="*/ 5115015 h 5391462"/>
              <a:gd name="connsiteX184" fmla="*/ 2945219 w 7595993"/>
              <a:gd name="connsiteY184" fmla="*/ 5072485 h 5391462"/>
              <a:gd name="connsiteX185" fmla="*/ 2923953 w 7595993"/>
              <a:gd name="connsiteY185" fmla="*/ 5051220 h 5391462"/>
              <a:gd name="connsiteX186" fmla="*/ 2806995 w 7595993"/>
              <a:gd name="connsiteY186" fmla="*/ 5040588 h 5391462"/>
              <a:gd name="connsiteX187" fmla="*/ 2700670 w 7595993"/>
              <a:gd name="connsiteY187" fmla="*/ 5029955 h 5391462"/>
              <a:gd name="connsiteX188" fmla="*/ 2179674 w 7595993"/>
              <a:gd name="connsiteY188" fmla="*/ 5040588 h 5391462"/>
              <a:gd name="connsiteX189" fmla="*/ 2137144 w 7595993"/>
              <a:gd name="connsiteY189" fmla="*/ 5051220 h 5391462"/>
              <a:gd name="connsiteX190" fmla="*/ 2073349 w 7595993"/>
              <a:gd name="connsiteY190" fmla="*/ 5061853 h 5391462"/>
              <a:gd name="connsiteX191" fmla="*/ 2020186 w 7595993"/>
              <a:gd name="connsiteY191" fmla="*/ 5072485 h 5391462"/>
              <a:gd name="connsiteX192" fmla="*/ 1733107 w 7595993"/>
              <a:gd name="connsiteY192" fmla="*/ 5093750 h 5391462"/>
              <a:gd name="connsiteX193" fmla="*/ 1414130 w 7595993"/>
              <a:gd name="connsiteY193" fmla="*/ 5083118 h 5391462"/>
              <a:gd name="connsiteX194" fmla="*/ 1382232 w 7595993"/>
              <a:gd name="connsiteY194" fmla="*/ 5061853 h 5391462"/>
              <a:gd name="connsiteX195" fmla="*/ 1297172 w 7595993"/>
              <a:gd name="connsiteY195" fmla="*/ 4998057 h 5391462"/>
              <a:gd name="connsiteX196" fmla="*/ 1244009 w 7595993"/>
              <a:gd name="connsiteY196" fmla="*/ 4944895 h 5391462"/>
              <a:gd name="connsiteX197" fmla="*/ 1222744 w 7595993"/>
              <a:gd name="connsiteY197" fmla="*/ 4923629 h 5391462"/>
              <a:gd name="connsiteX198" fmla="*/ 1180214 w 7595993"/>
              <a:gd name="connsiteY198" fmla="*/ 4912997 h 5391462"/>
              <a:gd name="connsiteX199" fmla="*/ 1148316 w 7595993"/>
              <a:gd name="connsiteY199" fmla="*/ 4870467 h 5391462"/>
              <a:gd name="connsiteX200" fmla="*/ 1105786 w 7595993"/>
              <a:gd name="connsiteY200" fmla="*/ 4806671 h 5391462"/>
              <a:gd name="connsiteX201" fmla="*/ 1073888 w 7595993"/>
              <a:gd name="connsiteY201" fmla="*/ 4764141 h 5391462"/>
              <a:gd name="connsiteX202" fmla="*/ 1041991 w 7595993"/>
              <a:gd name="connsiteY202" fmla="*/ 4700346 h 5391462"/>
              <a:gd name="connsiteX203" fmla="*/ 999460 w 7595993"/>
              <a:gd name="connsiteY203" fmla="*/ 4615285 h 5391462"/>
              <a:gd name="connsiteX204" fmla="*/ 935665 w 7595993"/>
              <a:gd name="connsiteY204" fmla="*/ 4562122 h 5391462"/>
              <a:gd name="connsiteX205" fmla="*/ 914400 w 7595993"/>
              <a:gd name="connsiteY205" fmla="*/ 4530225 h 5391462"/>
              <a:gd name="connsiteX206" fmla="*/ 818707 w 7595993"/>
              <a:gd name="connsiteY206" fmla="*/ 4487695 h 5391462"/>
              <a:gd name="connsiteX207" fmla="*/ 435935 w 7595993"/>
              <a:gd name="connsiteY207" fmla="*/ 4477062 h 5391462"/>
              <a:gd name="connsiteX208" fmla="*/ 393405 w 7595993"/>
              <a:gd name="connsiteY208" fmla="*/ 4466429 h 5391462"/>
              <a:gd name="connsiteX209" fmla="*/ 372139 w 7595993"/>
              <a:gd name="connsiteY209" fmla="*/ 4445164 h 5391462"/>
              <a:gd name="connsiteX210" fmla="*/ 308344 w 7595993"/>
              <a:gd name="connsiteY210" fmla="*/ 4402634 h 5391462"/>
              <a:gd name="connsiteX211" fmla="*/ 233916 w 7595993"/>
              <a:gd name="connsiteY211" fmla="*/ 4338839 h 5391462"/>
              <a:gd name="connsiteX212" fmla="*/ 180753 w 7595993"/>
              <a:gd name="connsiteY212" fmla="*/ 4275043 h 5391462"/>
              <a:gd name="connsiteX213" fmla="*/ 138223 w 7595993"/>
              <a:gd name="connsiteY213" fmla="*/ 4211248 h 5391462"/>
              <a:gd name="connsiteX214" fmla="*/ 116958 w 7595993"/>
              <a:gd name="connsiteY214" fmla="*/ 4136820 h 5391462"/>
              <a:gd name="connsiteX215" fmla="*/ 95693 w 7595993"/>
              <a:gd name="connsiteY215" fmla="*/ 4083657 h 5391462"/>
              <a:gd name="connsiteX216" fmla="*/ 85060 w 7595993"/>
              <a:gd name="connsiteY216" fmla="*/ 4051760 h 5391462"/>
              <a:gd name="connsiteX217" fmla="*/ 63795 w 7595993"/>
              <a:gd name="connsiteY217" fmla="*/ 4019862 h 5391462"/>
              <a:gd name="connsiteX218" fmla="*/ 42530 w 7595993"/>
              <a:gd name="connsiteY218" fmla="*/ 3956067 h 5391462"/>
              <a:gd name="connsiteX219" fmla="*/ 31898 w 7595993"/>
              <a:gd name="connsiteY219" fmla="*/ 3924169 h 5391462"/>
              <a:gd name="connsiteX220" fmla="*/ 42530 w 7595993"/>
              <a:gd name="connsiteY220" fmla="*/ 3403174 h 5391462"/>
              <a:gd name="connsiteX221" fmla="*/ 63795 w 7595993"/>
              <a:gd name="connsiteY221" fmla="*/ 3328746 h 5391462"/>
              <a:gd name="connsiteX222" fmla="*/ 74428 w 7595993"/>
              <a:gd name="connsiteY222" fmla="*/ 3243685 h 5391462"/>
              <a:gd name="connsiteX223" fmla="*/ 85060 w 7595993"/>
              <a:gd name="connsiteY223" fmla="*/ 3201155 h 5391462"/>
              <a:gd name="connsiteX224" fmla="*/ 106325 w 7595993"/>
              <a:gd name="connsiteY224" fmla="*/ 3073564 h 5391462"/>
              <a:gd name="connsiteX225" fmla="*/ 95693 w 7595993"/>
              <a:gd name="connsiteY225" fmla="*/ 2712057 h 5391462"/>
              <a:gd name="connsiteX226" fmla="*/ 63795 w 7595993"/>
              <a:gd name="connsiteY226" fmla="*/ 2584467 h 5391462"/>
              <a:gd name="connsiteX227" fmla="*/ 53163 w 7595993"/>
              <a:gd name="connsiteY227" fmla="*/ 2552569 h 5391462"/>
              <a:gd name="connsiteX228" fmla="*/ 42530 w 7595993"/>
              <a:gd name="connsiteY228" fmla="*/ 2520671 h 5391462"/>
              <a:gd name="connsiteX229" fmla="*/ 42530 w 7595993"/>
              <a:gd name="connsiteY229" fmla="*/ 2084736 h 5391462"/>
              <a:gd name="connsiteX230" fmla="*/ 74428 w 7595993"/>
              <a:gd name="connsiteY230" fmla="*/ 1989043 h 5391462"/>
              <a:gd name="connsiteX231" fmla="*/ 85060 w 7595993"/>
              <a:gd name="connsiteY231" fmla="*/ 1914615 h 5391462"/>
              <a:gd name="connsiteX232" fmla="*/ 106325 w 7595993"/>
              <a:gd name="connsiteY232" fmla="*/ 1850820 h 5391462"/>
              <a:gd name="connsiteX233" fmla="*/ 95693 w 7595993"/>
              <a:gd name="connsiteY233" fmla="*/ 1542476 h 5391462"/>
              <a:gd name="connsiteX234" fmla="*/ 74428 w 7595993"/>
              <a:gd name="connsiteY234" fmla="*/ 1489313 h 5391462"/>
              <a:gd name="connsiteX235" fmla="*/ 42530 w 7595993"/>
              <a:gd name="connsiteY235" fmla="*/ 1425518 h 5391462"/>
              <a:gd name="connsiteX236" fmla="*/ 10632 w 7595993"/>
              <a:gd name="connsiteY236" fmla="*/ 1372355 h 5391462"/>
              <a:gd name="connsiteX237" fmla="*/ 0 w 7595993"/>
              <a:gd name="connsiteY237" fmla="*/ 1340457 h 5391462"/>
              <a:gd name="connsiteX238" fmla="*/ 10632 w 7595993"/>
              <a:gd name="connsiteY238" fmla="*/ 1149071 h 5391462"/>
              <a:gd name="connsiteX239" fmla="*/ 31898 w 7595993"/>
              <a:gd name="connsiteY239" fmla="*/ 1085276 h 5391462"/>
              <a:gd name="connsiteX240" fmla="*/ 53163 w 7595993"/>
              <a:gd name="connsiteY240" fmla="*/ 1021481 h 5391462"/>
              <a:gd name="connsiteX241" fmla="*/ 74428 w 7595993"/>
              <a:gd name="connsiteY241" fmla="*/ 989583 h 5391462"/>
              <a:gd name="connsiteX242" fmla="*/ 85060 w 7595993"/>
              <a:gd name="connsiteY242" fmla="*/ 947053 h 5391462"/>
              <a:gd name="connsiteX243" fmla="*/ 116958 w 7595993"/>
              <a:gd name="connsiteY243" fmla="*/ 872625 h 5391462"/>
              <a:gd name="connsiteX244" fmla="*/ 106325 w 7595993"/>
              <a:gd name="connsiteY244" fmla="*/ 638709 h 5391462"/>
              <a:gd name="connsiteX245" fmla="*/ 85060 w 7595993"/>
              <a:gd name="connsiteY245" fmla="*/ 606811 h 5391462"/>
              <a:gd name="connsiteX246" fmla="*/ 42530 w 7595993"/>
              <a:gd name="connsiteY246" fmla="*/ 511118 h 5391462"/>
              <a:gd name="connsiteX247" fmla="*/ 31898 w 7595993"/>
              <a:gd name="connsiteY247" fmla="*/ 404792 h 539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7595993" h="5391462">
                <a:moveTo>
                  <a:pt x="31898" y="404792"/>
                </a:moveTo>
                <a:cubicBezTo>
                  <a:pt x="38986" y="376439"/>
                  <a:pt x="68066" y="362847"/>
                  <a:pt x="85060" y="340997"/>
                </a:cubicBezTo>
                <a:cubicBezTo>
                  <a:pt x="92905" y="330910"/>
                  <a:pt x="98342" y="319078"/>
                  <a:pt x="106325" y="309099"/>
                </a:cubicBezTo>
                <a:cubicBezTo>
                  <a:pt x="128801" y="281004"/>
                  <a:pt x="162238" y="264736"/>
                  <a:pt x="191386" y="245304"/>
                </a:cubicBezTo>
                <a:lnTo>
                  <a:pt x="223284" y="224039"/>
                </a:lnTo>
                <a:cubicBezTo>
                  <a:pt x="233916" y="216951"/>
                  <a:pt x="243058" y="206815"/>
                  <a:pt x="255181" y="202774"/>
                </a:cubicBezTo>
                <a:cubicBezTo>
                  <a:pt x="276446" y="195686"/>
                  <a:pt x="296997" y="185905"/>
                  <a:pt x="318977" y="181509"/>
                </a:cubicBezTo>
                <a:cubicBezTo>
                  <a:pt x="449046" y="155494"/>
                  <a:pt x="314114" y="184768"/>
                  <a:pt x="404037" y="160243"/>
                </a:cubicBezTo>
                <a:cubicBezTo>
                  <a:pt x="432233" y="152553"/>
                  <a:pt x="489098" y="138978"/>
                  <a:pt x="489098" y="138978"/>
                </a:cubicBezTo>
                <a:cubicBezTo>
                  <a:pt x="570614" y="142522"/>
                  <a:pt x="652260" y="143798"/>
                  <a:pt x="733646" y="149611"/>
                </a:cubicBezTo>
                <a:cubicBezTo>
                  <a:pt x="751672" y="150899"/>
                  <a:pt x="769888" y="153898"/>
                  <a:pt x="786809" y="160243"/>
                </a:cubicBezTo>
                <a:cubicBezTo>
                  <a:pt x="933660" y="215312"/>
                  <a:pt x="688763" y="149024"/>
                  <a:pt x="861237" y="192141"/>
                </a:cubicBezTo>
                <a:cubicBezTo>
                  <a:pt x="882502" y="206318"/>
                  <a:pt x="900238" y="228472"/>
                  <a:pt x="925032" y="234671"/>
                </a:cubicBezTo>
                <a:cubicBezTo>
                  <a:pt x="939209" y="238215"/>
                  <a:pt x="953566" y="241105"/>
                  <a:pt x="967563" y="245304"/>
                </a:cubicBezTo>
                <a:cubicBezTo>
                  <a:pt x="989033" y="251745"/>
                  <a:pt x="1009612" y="261133"/>
                  <a:pt x="1031358" y="266569"/>
                </a:cubicBezTo>
                <a:lnTo>
                  <a:pt x="1116419" y="287834"/>
                </a:lnTo>
                <a:lnTo>
                  <a:pt x="1690577" y="277202"/>
                </a:lnTo>
                <a:cubicBezTo>
                  <a:pt x="1708638" y="276590"/>
                  <a:pt x="1726304" y="271324"/>
                  <a:pt x="1743739" y="266569"/>
                </a:cubicBezTo>
                <a:cubicBezTo>
                  <a:pt x="1765365" y="260671"/>
                  <a:pt x="1786270" y="252393"/>
                  <a:pt x="1807535" y="245304"/>
                </a:cubicBezTo>
                <a:lnTo>
                  <a:pt x="1871330" y="224039"/>
                </a:lnTo>
                <a:cubicBezTo>
                  <a:pt x="1881963" y="220495"/>
                  <a:pt x="1892355" y="216124"/>
                  <a:pt x="1903228" y="213406"/>
                </a:cubicBezTo>
                <a:cubicBezTo>
                  <a:pt x="1916859" y="209998"/>
                  <a:pt x="1962399" y="199769"/>
                  <a:pt x="1977656" y="192141"/>
                </a:cubicBezTo>
                <a:cubicBezTo>
                  <a:pt x="1989085" y="186426"/>
                  <a:pt x="1998458" y="177216"/>
                  <a:pt x="2009553" y="170876"/>
                </a:cubicBezTo>
                <a:cubicBezTo>
                  <a:pt x="2080072" y="130580"/>
                  <a:pt x="2024346" y="164536"/>
                  <a:pt x="2083981" y="138978"/>
                </a:cubicBezTo>
                <a:cubicBezTo>
                  <a:pt x="2098550" y="132734"/>
                  <a:pt x="2112750" y="125577"/>
                  <a:pt x="2126512" y="117713"/>
                </a:cubicBezTo>
                <a:cubicBezTo>
                  <a:pt x="2137607" y="111373"/>
                  <a:pt x="2146664" y="101482"/>
                  <a:pt x="2158409" y="96448"/>
                </a:cubicBezTo>
                <a:cubicBezTo>
                  <a:pt x="2171840" y="90692"/>
                  <a:pt x="2186942" y="90014"/>
                  <a:pt x="2200939" y="85815"/>
                </a:cubicBezTo>
                <a:cubicBezTo>
                  <a:pt x="2222409" y="79374"/>
                  <a:pt x="2242989" y="69986"/>
                  <a:pt x="2264735" y="64550"/>
                </a:cubicBezTo>
                <a:cubicBezTo>
                  <a:pt x="2278912" y="61006"/>
                  <a:pt x="2293268" y="58117"/>
                  <a:pt x="2307265" y="53918"/>
                </a:cubicBezTo>
                <a:cubicBezTo>
                  <a:pt x="2307303" y="53907"/>
                  <a:pt x="2386990" y="27342"/>
                  <a:pt x="2402958" y="22020"/>
                </a:cubicBezTo>
                <a:lnTo>
                  <a:pt x="2434856" y="11388"/>
                </a:lnTo>
                <a:lnTo>
                  <a:pt x="2466753" y="755"/>
                </a:lnTo>
                <a:cubicBezTo>
                  <a:pt x="2484288" y="1136"/>
                  <a:pt x="2881675" y="-6932"/>
                  <a:pt x="3040912" y="22020"/>
                </a:cubicBezTo>
                <a:cubicBezTo>
                  <a:pt x="3051939" y="24025"/>
                  <a:pt x="3062033" y="29574"/>
                  <a:pt x="3072809" y="32653"/>
                </a:cubicBezTo>
                <a:cubicBezTo>
                  <a:pt x="3086860" y="36668"/>
                  <a:pt x="3101288" y="39271"/>
                  <a:pt x="3115339" y="43285"/>
                </a:cubicBezTo>
                <a:cubicBezTo>
                  <a:pt x="3126116" y="46364"/>
                  <a:pt x="3136247" y="51720"/>
                  <a:pt x="3147237" y="53918"/>
                </a:cubicBezTo>
                <a:cubicBezTo>
                  <a:pt x="3171812" y="58833"/>
                  <a:pt x="3197008" y="60067"/>
                  <a:pt x="3221665" y="64550"/>
                </a:cubicBezTo>
                <a:cubicBezTo>
                  <a:pt x="3261070" y="71715"/>
                  <a:pt x="3261068" y="75307"/>
                  <a:pt x="3296093" y="85815"/>
                </a:cubicBezTo>
                <a:cubicBezTo>
                  <a:pt x="3320807" y="93229"/>
                  <a:pt x="3345807" y="99667"/>
                  <a:pt x="3370521" y="107081"/>
                </a:cubicBezTo>
                <a:cubicBezTo>
                  <a:pt x="3381256" y="110302"/>
                  <a:pt x="3391478" y="115282"/>
                  <a:pt x="3402419" y="117713"/>
                </a:cubicBezTo>
                <a:cubicBezTo>
                  <a:pt x="3428989" y="123617"/>
                  <a:pt x="3516883" y="135584"/>
                  <a:pt x="3540642" y="138978"/>
                </a:cubicBezTo>
                <a:cubicBezTo>
                  <a:pt x="3551274" y="142522"/>
                  <a:pt x="3562929" y="143845"/>
                  <a:pt x="3572539" y="149611"/>
                </a:cubicBezTo>
                <a:cubicBezTo>
                  <a:pt x="3581135" y="154769"/>
                  <a:pt x="3585977" y="164614"/>
                  <a:pt x="3593805" y="170876"/>
                </a:cubicBezTo>
                <a:cubicBezTo>
                  <a:pt x="3603783" y="178859"/>
                  <a:pt x="3615304" y="184714"/>
                  <a:pt x="3625702" y="192141"/>
                </a:cubicBezTo>
                <a:cubicBezTo>
                  <a:pt x="3640122" y="202441"/>
                  <a:pt x="3652382" y="216114"/>
                  <a:pt x="3668232" y="224039"/>
                </a:cubicBezTo>
                <a:cubicBezTo>
                  <a:pt x="3688281" y="234064"/>
                  <a:pt x="3711979" y="235279"/>
                  <a:pt x="3732028" y="245304"/>
                </a:cubicBezTo>
                <a:cubicBezTo>
                  <a:pt x="3746205" y="252392"/>
                  <a:pt x="3759990" y="260325"/>
                  <a:pt x="3774558" y="266569"/>
                </a:cubicBezTo>
                <a:cubicBezTo>
                  <a:pt x="3800057" y="277497"/>
                  <a:pt x="3822000" y="280124"/>
                  <a:pt x="3848986" y="287834"/>
                </a:cubicBezTo>
                <a:cubicBezTo>
                  <a:pt x="3859763" y="290913"/>
                  <a:pt x="3870582" y="294052"/>
                  <a:pt x="3880884" y="298467"/>
                </a:cubicBezTo>
                <a:cubicBezTo>
                  <a:pt x="3895452" y="304711"/>
                  <a:pt x="3908377" y="314720"/>
                  <a:pt x="3923414" y="319732"/>
                </a:cubicBezTo>
                <a:cubicBezTo>
                  <a:pt x="3940559" y="325447"/>
                  <a:pt x="3958935" y="326444"/>
                  <a:pt x="3976577" y="330364"/>
                </a:cubicBezTo>
                <a:cubicBezTo>
                  <a:pt x="3990842" y="333534"/>
                  <a:pt x="4004930" y="337453"/>
                  <a:pt x="4019107" y="340997"/>
                </a:cubicBezTo>
                <a:cubicBezTo>
                  <a:pt x="4157330" y="337453"/>
                  <a:pt x="4295658" y="336788"/>
                  <a:pt x="4433777" y="330364"/>
                </a:cubicBezTo>
                <a:cubicBezTo>
                  <a:pt x="4448374" y="329685"/>
                  <a:pt x="4462042" y="322902"/>
                  <a:pt x="4476307" y="319732"/>
                </a:cubicBezTo>
                <a:cubicBezTo>
                  <a:pt x="4493949" y="315812"/>
                  <a:pt x="4511580" y="311655"/>
                  <a:pt x="4529470" y="309099"/>
                </a:cubicBezTo>
                <a:cubicBezTo>
                  <a:pt x="4561241" y="304560"/>
                  <a:pt x="4593265" y="302011"/>
                  <a:pt x="4625163" y="298467"/>
                </a:cubicBezTo>
                <a:lnTo>
                  <a:pt x="5039832" y="309099"/>
                </a:lnTo>
                <a:cubicBezTo>
                  <a:pt x="5065233" y="311921"/>
                  <a:pt x="5080769" y="340199"/>
                  <a:pt x="5103628" y="351629"/>
                </a:cubicBezTo>
                <a:cubicBezTo>
                  <a:pt x="5156182" y="377907"/>
                  <a:pt x="5131121" y="367883"/>
                  <a:pt x="5178056" y="383527"/>
                </a:cubicBezTo>
                <a:cubicBezTo>
                  <a:pt x="5192233" y="394160"/>
                  <a:pt x="5208055" y="402894"/>
                  <a:pt x="5220586" y="415425"/>
                </a:cubicBezTo>
                <a:cubicBezTo>
                  <a:pt x="5229622" y="424461"/>
                  <a:pt x="5232815" y="438286"/>
                  <a:pt x="5241851" y="447322"/>
                </a:cubicBezTo>
                <a:cubicBezTo>
                  <a:pt x="5262464" y="467935"/>
                  <a:pt x="5279701" y="470572"/>
                  <a:pt x="5305646" y="479220"/>
                </a:cubicBezTo>
                <a:cubicBezTo>
                  <a:pt x="5342963" y="516535"/>
                  <a:pt x="5312410" y="483202"/>
                  <a:pt x="5348177" y="532383"/>
                </a:cubicBezTo>
                <a:cubicBezTo>
                  <a:pt x="5369023" y="561046"/>
                  <a:pt x="5392313" y="587954"/>
                  <a:pt x="5411972" y="617443"/>
                </a:cubicBezTo>
                <a:cubicBezTo>
                  <a:pt x="5419060" y="628076"/>
                  <a:pt x="5424747" y="639790"/>
                  <a:pt x="5433237" y="649341"/>
                </a:cubicBezTo>
                <a:cubicBezTo>
                  <a:pt x="5453217" y="671818"/>
                  <a:pt x="5475767" y="691871"/>
                  <a:pt x="5497032" y="713136"/>
                </a:cubicBezTo>
                <a:cubicBezTo>
                  <a:pt x="5504121" y="720225"/>
                  <a:pt x="5509957" y="728841"/>
                  <a:pt x="5518298" y="734402"/>
                </a:cubicBezTo>
                <a:lnTo>
                  <a:pt x="5550195" y="755667"/>
                </a:lnTo>
                <a:cubicBezTo>
                  <a:pt x="5588954" y="813805"/>
                  <a:pt x="5549237" y="765659"/>
                  <a:pt x="5613991" y="808829"/>
                </a:cubicBezTo>
                <a:cubicBezTo>
                  <a:pt x="5673328" y="848387"/>
                  <a:pt x="5589902" y="812735"/>
                  <a:pt x="5667153" y="851360"/>
                </a:cubicBezTo>
                <a:cubicBezTo>
                  <a:pt x="5677178" y="856372"/>
                  <a:pt x="5688274" y="858913"/>
                  <a:pt x="5699051" y="861992"/>
                </a:cubicBezTo>
                <a:cubicBezTo>
                  <a:pt x="5734100" y="872006"/>
                  <a:pt x="5758186" y="875946"/>
                  <a:pt x="5794744" y="883257"/>
                </a:cubicBezTo>
                <a:cubicBezTo>
                  <a:pt x="5808921" y="890345"/>
                  <a:pt x="5822433" y="898957"/>
                  <a:pt x="5837274" y="904522"/>
                </a:cubicBezTo>
                <a:cubicBezTo>
                  <a:pt x="5850957" y="909653"/>
                  <a:pt x="5865808" y="910956"/>
                  <a:pt x="5879805" y="915155"/>
                </a:cubicBezTo>
                <a:cubicBezTo>
                  <a:pt x="5901275" y="921596"/>
                  <a:pt x="5922335" y="929332"/>
                  <a:pt x="5943600" y="936420"/>
                </a:cubicBezTo>
                <a:cubicBezTo>
                  <a:pt x="5957463" y="941041"/>
                  <a:pt x="5972079" y="943039"/>
                  <a:pt x="5986130" y="947053"/>
                </a:cubicBezTo>
                <a:cubicBezTo>
                  <a:pt x="6033406" y="960560"/>
                  <a:pt x="6005180" y="957242"/>
                  <a:pt x="6060558" y="968318"/>
                </a:cubicBezTo>
                <a:cubicBezTo>
                  <a:pt x="6081698" y="972546"/>
                  <a:pt x="6103164" y="974977"/>
                  <a:pt x="6124353" y="978950"/>
                </a:cubicBezTo>
                <a:cubicBezTo>
                  <a:pt x="6159878" y="985611"/>
                  <a:pt x="6230679" y="1000215"/>
                  <a:pt x="6230679" y="1000215"/>
                </a:cubicBezTo>
                <a:cubicBezTo>
                  <a:pt x="6248400" y="1007304"/>
                  <a:pt x="6265561" y="1015997"/>
                  <a:pt x="6283842" y="1021481"/>
                </a:cubicBezTo>
                <a:cubicBezTo>
                  <a:pt x="6301152" y="1026674"/>
                  <a:pt x="6319860" y="1026398"/>
                  <a:pt x="6337005" y="1032113"/>
                </a:cubicBezTo>
                <a:cubicBezTo>
                  <a:pt x="6352042" y="1037125"/>
                  <a:pt x="6364819" y="1047491"/>
                  <a:pt x="6379535" y="1053378"/>
                </a:cubicBezTo>
                <a:cubicBezTo>
                  <a:pt x="6400347" y="1061703"/>
                  <a:pt x="6422065" y="1067555"/>
                  <a:pt x="6443330" y="1074643"/>
                </a:cubicBezTo>
                <a:cubicBezTo>
                  <a:pt x="6453963" y="1078187"/>
                  <a:pt x="6465903" y="1079059"/>
                  <a:pt x="6475228" y="1085276"/>
                </a:cubicBezTo>
                <a:cubicBezTo>
                  <a:pt x="6554086" y="1137849"/>
                  <a:pt x="6467792" y="1077307"/>
                  <a:pt x="6528391" y="1127806"/>
                </a:cubicBezTo>
                <a:cubicBezTo>
                  <a:pt x="6610224" y="1196000"/>
                  <a:pt x="6535248" y="1124031"/>
                  <a:pt x="6602819" y="1191602"/>
                </a:cubicBezTo>
                <a:cubicBezTo>
                  <a:pt x="6641591" y="1307922"/>
                  <a:pt x="6579756" y="1131736"/>
                  <a:pt x="6634716" y="1255397"/>
                </a:cubicBezTo>
                <a:cubicBezTo>
                  <a:pt x="6657769" y="1307268"/>
                  <a:pt x="6648236" y="1318208"/>
                  <a:pt x="6677246" y="1361722"/>
                </a:cubicBezTo>
                <a:cubicBezTo>
                  <a:pt x="6682807" y="1370063"/>
                  <a:pt x="6691423" y="1375899"/>
                  <a:pt x="6698512" y="1382988"/>
                </a:cubicBezTo>
                <a:cubicBezTo>
                  <a:pt x="6737284" y="1499308"/>
                  <a:pt x="6675449" y="1323122"/>
                  <a:pt x="6730409" y="1446783"/>
                </a:cubicBezTo>
                <a:cubicBezTo>
                  <a:pt x="6739513" y="1467266"/>
                  <a:pt x="6744586" y="1489313"/>
                  <a:pt x="6751674" y="1510578"/>
                </a:cubicBezTo>
                <a:cubicBezTo>
                  <a:pt x="6755218" y="1521211"/>
                  <a:pt x="6760109" y="1531486"/>
                  <a:pt x="6762307" y="1542476"/>
                </a:cubicBezTo>
                <a:cubicBezTo>
                  <a:pt x="6765851" y="1560197"/>
                  <a:pt x="6768184" y="1578204"/>
                  <a:pt x="6772939" y="1595639"/>
                </a:cubicBezTo>
                <a:cubicBezTo>
                  <a:pt x="6778837" y="1617265"/>
                  <a:pt x="6788769" y="1637688"/>
                  <a:pt x="6794205" y="1659434"/>
                </a:cubicBezTo>
                <a:cubicBezTo>
                  <a:pt x="6801293" y="1687788"/>
                  <a:pt x="6809738" y="1715836"/>
                  <a:pt x="6815470" y="1744495"/>
                </a:cubicBezTo>
                <a:cubicBezTo>
                  <a:pt x="6819014" y="1762216"/>
                  <a:pt x="6821719" y="1780125"/>
                  <a:pt x="6826102" y="1797657"/>
                </a:cubicBezTo>
                <a:cubicBezTo>
                  <a:pt x="6828820" y="1808530"/>
                  <a:pt x="6833786" y="1818742"/>
                  <a:pt x="6836735" y="1829555"/>
                </a:cubicBezTo>
                <a:cubicBezTo>
                  <a:pt x="6859444" y="1912821"/>
                  <a:pt x="6855987" y="1902538"/>
                  <a:pt x="6868632" y="1978411"/>
                </a:cubicBezTo>
                <a:cubicBezTo>
                  <a:pt x="6880287" y="2234819"/>
                  <a:pt x="6885460" y="2196042"/>
                  <a:pt x="6868632" y="2456876"/>
                </a:cubicBezTo>
                <a:cubicBezTo>
                  <a:pt x="6863823" y="2531419"/>
                  <a:pt x="6864207" y="2523316"/>
                  <a:pt x="6847367" y="2573834"/>
                </a:cubicBezTo>
                <a:cubicBezTo>
                  <a:pt x="6843823" y="2595099"/>
                  <a:pt x="6841412" y="2616584"/>
                  <a:pt x="6836735" y="2637629"/>
                </a:cubicBezTo>
                <a:cubicBezTo>
                  <a:pt x="6834304" y="2648570"/>
                  <a:pt x="6829181" y="2658750"/>
                  <a:pt x="6826102" y="2669527"/>
                </a:cubicBezTo>
                <a:cubicBezTo>
                  <a:pt x="6822088" y="2683578"/>
                  <a:pt x="6819669" y="2698060"/>
                  <a:pt x="6815470" y="2712057"/>
                </a:cubicBezTo>
                <a:cubicBezTo>
                  <a:pt x="6809029" y="2733527"/>
                  <a:pt x="6801294" y="2754588"/>
                  <a:pt x="6794205" y="2775853"/>
                </a:cubicBezTo>
                <a:cubicBezTo>
                  <a:pt x="6790661" y="2786485"/>
                  <a:pt x="6785770" y="2796760"/>
                  <a:pt x="6783572" y="2807750"/>
                </a:cubicBezTo>
                <a:cubicBezTo>
                  <a:pt x="6780028" y="2825471"/>
                  <a:pt x="6775910" y="2843087"/>
                  <a:pt x="6772939" y="2860913"/>
                </a:cubicBezTo>
                <a:cubicBezTo>
                  <a:pt x="6764990" y="2908607"/>
                  <a:pt x="6755826" y="2985357"/>
                  <a:pt x="6751674" y="3031034"/>
                </a:cubicBezTo>
                <a:cubicBezTo>
                  <a:pt x="6747490" y="3077055"/>
                  <a:pt x="6744586" y="3123183"/>
                  <a:pt x="6741042" y="3169257"/>
                </a:cubicBezTo>
                <a:cubicBezTo>
                  <a:pt x="6744586" y="3279127"/>
                  <a:pt x="6745219" y="3389130"/>
                  <a:pt x="6751674" y="3498867"/>
                </a:cubicBezTo>
                <a:cubicBezTo>
                  <a:pt x="6752332" y="3510055"/>
                  <a:pt x="6757669" y="3520561"/>
                  <a:pt x="6762307" y="3530764"/>
                </a:cubicBezTo>
                <a:cubicBezTo>
                  <a:pt x="6775425" y="3559623"/>
                  <a:pt x="6794812" y="3585751"/>
                  <a:pt x="6804837" y="3615825"/>
                </a:cubicBezTo>
                <a:lnTo>
                  <a:pt x="6826102" y="3679620"/>
                </a:lnTo>
                <a:cubicBezTo>
                  <a:pt x="6837332" y="3713311"/>
                  <a:pt x="6834444" y="3713970"/>
                  <a:pt x="6858000" y="3743415"/>
                </a:cubicBezTo>
                <a:cubicBezTo>
                  <a:pt x="6864262" y="3751243"/>
                  <a:pt x="6873003" y="3756853"/>
                  <a:pt x="6879265" y="3764681"/>
                </a:cubicBezTo>
                <a:cubicBezTo>
                  <a:pt x="6903411" y="3794864"/>
                  <a:pt x="6902499" y="3809180"/>
                  <a:pt x="6932428" y="3839109"/>
                </a:cubicBezTo>
                <a:cubicBezTo>
                  <a:pt x="6947458" y="3854139"/>
                  <a:pt x="6990176" y="3873299"/>
                  <a:pt x="7006856" y="3881639"/>
                </a:cubicBezTo>
                <a:cubicBezTo>
                  <a:pt x="7108610" y="3983393"/>
                  <a:pt x="6978326" y="3862618"/>
                  <a:pt x="7070651" y="3924169"/>
                </a:cubicBezTo>
                <a:cubicBezTo>
                  <a:pt x="7150294" y="3977265"/>
                  <a:pt x="7058604" y="3941419"/>
                  <a:pt x="7134446" y="3966699"/>
                </a:cubicBezTo>
                <a:cubicBezTo>
                  <a:pt x="7145079" y="3973787"/>
                  <a:pt x="7154379" y="3983477"/>
                  <a:pt x="7166344" y="3987964"/>
                </a:cubicBezTo>
                <a:cubicBezTo>
                  <a:pt x="7183265" y="3994310"/>
                  <a:pt x="7203343" y="3990515"/>
                  <a:pt x="7219507" y="3998597"/>
                </a:cubicBezTo>
                <a:cubicBezTo>
                  <a:pt x="7232956" y="4005322"/>
                  <a:pt x="7237716" y="4024273"/>
                  <a:pt x="7251405" y="4030495"/>
                </a:cubicBezTo>
                <a:cubicBezTo>
                  <a:pt x="7278011" y="4042589"/>
                  <a:pt x="7308739" y="4042518"/>
                  <a:pt x="7336465" y="4051760"/>
                </a:cubicBezTo>
                <a:cubicBezTo>
                  <a:pt x="7399940" y="4072917"/>
                  <a:pt x="7353989" y="4060076"/>
                  <a:pt x="7464056" y="4073025"/>
                </a:cubicBezTo>
                <a:lnTo>
                  <a:pt x="7549116" y="4083657"/>
                </a:lnTo>
                <a:cubicBezTo>
                  <a:pt x="7658003" y="4119954"/>
                  <a:pt x="7571724" y="4086952"/>
                  <a:pt x="7347098" y="4104922"/>
                </a:cubicBezTo>
                <a:cubicBezTo>
                  <a:pt x="7335926" y="4105816"/>
                  <a:pt x="7325977" y="4112476"/>
                  <a:pt x="7315200" y="4115555"/>
                </a:cubicBezTo>
                <a:cubicBezTo>
                  <a:pt x="7301149" y="4119570"/>
                  <a:pt x="7286353" y="4121057"/>
                  <a:pt x="7272670" y="4126188"/>
                </a:cubicBezTo>
                <a:cubicBezTo>
                  <a:pt x="7255499" y="4132627"/>
                  <a:pt x="7213668" y="4155220"/>
                  <a:pt x="7198242" y="4168718"/>
                </a:cubicBezTo>
                <a:cubicBezTo>
                  <a:pt x="7179382" y="4185221"/>
                  <a:pt x="7145079" y="4221881"/>
                  <a:pt x="7145079" y="4221881"/>
                </a:cubicBezTo>
                <a:cubicBezTo>
                  <a:pt x="7141535" y="4232513"/>
                  <a:pt x="7141447" y="4245026"/>
                  <a:pt x="7134446" y="4253778"/>
                </a:cubicBezTo>
                <a:cubicBezTo>
                  <a:pt x="7126463" y="4263756"/>
                  <a:pt x="7112527" y="4267060"/>
                  <a:pt x="7102549" y="4275043"/>
                </a:cubicBezTo>
                <a:cubicBezTo>
                  <a:pt x="7094721" y="4281305"/>
                  <a:pt x="7088372" y="4289220"/>
                  <a:pt x="7081284" y="4296309"/>
                </a:cubicBezTo>
                <a:cubicBezTo>
                  <a:pt x="7077740" y="4306941"/>
                  <a:pt x="7076094" y="4318409"/>
                  <a:pt x="7070651" y="4328206"/>
                </a:cubicBezTo>
                <a:cubicBezTo>
                  <a:pt x="7058239" y="4350547"/>
                  <a:pt x="7036203" y="4367756"/>
                  <a:pt x="7028121" y="4392002"/>
                </a:cubicBezTo>
                <a:cubicBezTo>
                  <a:pt x="6993886" y="4494700"/>
                  <a:pt x="7048790" y="4335011"/>
                  <a:pt x="6996223" y="4466429"/>
                </a:cubicBezTo>
                <a:cubicBezTo>
                  <a:pt x="6987898" y="4487241"/>
                  <a:pt x="6982047" y="4508960"/>
                  <a:pt x="6974958" y="4530225"/>
                </a:cubicBezTo>
                <a:cubicBezTo>
                  <a:pt x="6971414" y="4540857"/>
                  <a:pt x="6970542" y="4552797"/>
                  <a:pt x="6964325" y="4562122"/>
                </a:cubicBezTo>
                <a:lnTo>
                  <a:pt x="6943060" y="4594020"/>
                </a:lnTo>
                <a:cubicBezTo>
                  <a:pt x="6939516" y="4608197"/>
                  <a:pt x="6935294" y="4622221"/>
                  <a:pt x="6932428" y="4636550"/>
                </a:cubicBezTo>
                <a:cubicBezTo>
                  <a:pt x="6928200" y="4657690"/>
                  <a:pt x="6927467" y="4679547"/>
                  <a:pt x="6921795" y="4700346"/>
                </a:cubicBezTo>
                <a:cubicBezTo>
                  <a:pt x="6916773" y="4718760"/>
                  <a:pt x="6907053" y="4735572"/>
                  <a:pt x="6900530" y="4753509"/>
                </a:cubicBezTo>
                <a:cubicBezTo>
                  <a:pt x="6892870" y="4774575"/>
                  <a:pt x="6886353" y="4796039"/>
                  <a:pt x="6879265" y="4817304"/>
                </a:cubicBezTo>
                <a:lnTo>
                  <a:pt x="6868632" y="4849202"/>
                </a:lnTo>
                <a:lnTo>
                  <a:pt x="6858000" y="4881099"/>
                </a:lnTo>
                <a:cubicBezTo>
                  <a:pt x="6854456" y="4905908"/>
                  <a:pt x="6852282" y="4930952"/>
                  <a:pt x="6847367" y="4955527"/>
                </a:cubicBezTo>
                <a:cubicBezTo>
                  <a:pt x="6845169" y="4966517"/>
                  <a:pt x="6838740" y="4976398"/>
                  <a:pt x="6836735" y="4987425"/>
                </a:cubicBezTo>
                <a:cubicBezTo>
                  <a:pt x="6820499" y="5076722"/>
                  <a:pt x="6834970" y="5050013"/>
                  <a:pt x="6815470" y="5115015"/>
                </a:cubicBezTo>
                <a:cubicBezTo>
                  <a:pt x="6809029" y="5136485"/>
                  <a:pt x="6810056" y="5162961"/>
                  <a:pt x="6794205" y="5178811"/>
                </a:cubicBezTo>
                <a:cubicBezTo>
                  <a:pt x="6787116" y="5185899"/>
                  <a:pt x="6778954" y="5192056"/>
                  <a:pt x="6772939" y="5200076"/>
                </a:cubicBezTo>
                <a:cubicBezTo>
                  <a:pt x="6751818" y="5228237"/>
                  <a:pt x="6730977" y="5274125"/>
                  <a:pt x="6698512" y="5295769"/>
                </a:cubicBezTo>
                <a:cubicBezTo>
                  <a:pt x="6688950" y="5302144"/>
                  <a:pt x="6630291" y="5315261"/>
                  <a:pt x="6624084" y="5317034"/>
                </a:cubicBezTo>
                <a:cubicBezTo>
                  <a:pt x="6584219" y="5328424"/>
                  <a:pt x="6595372" y="5329987"/>
                  <a:pt x="6549656" y="5338299"/>
                </a:cubicBezTo>
                <a:cubicBezTo>
                  <a:pt x="6524999" y="5342782"/>
                  <a:pt x="6500037" y="5345388"/>
                  <a:pt x="6475228" y="5348932"/>
                </a:cubicBezTo>
                <a:cubicBezTo>
                  <a:pt x="6236091" y="5428639"/>
                  <a:pt x="6429985" y="5367928"/>
                  <a:pt x="5784112" y="5348932"/>
                </a:cubicBezTo>
                <a:cubicBezTo>
                  <a:pt x="5773375" y="5348616"/>
                  <a:pt x="5682036" y="5331388"/>
                  <a:pt x="5667153" y="5327667"/>
                </a:cubicBezTo>
                <a:cubicBezTo>
                  <a:pt x="5616571" y="5315021"/>
                  <a:pt x="5652416" y="5316350"/>
                  <a:pt x="5592725" y="5306402"/>
                </a:cubicBezTo>
                <a:cubicBezTo>
                  <a:pt x="5564540" y="5301704"/>
                  <a:pt x="5536018" y="5299313"/>
                  <a:pt x="5507665" y="5295769"/>
                </a:cubicBezTo>
                <a:cubicBezTo>
                  <a:pt x="5472139" y="5283927"/>
                  <a:pt x="5473296" y="5283406"/>
                  <a:pt x="5433237" y="5274504"/>
                </a:cubicBezTo>
                <a:cubicBezTo>
                  <a:pt x="5415595" y="5270584"/>
                  <a:pt x="5397606" y="5268254"/>
                  <a:pt x="5380074" y="5263871"/>
                </a:cubicBezTo>
                <a:cubicBezTo>
                  <a:pt x="5327269" y="5250670"/>
                  <a:pt x="5366505" y="5254796"/>
                  <a:pt x="5305646" y="5231974"/>
                </a:cubicBezTo>
                <a:cubicBezTo>
                  <a:pt x="5291963" y="5226843"/>
                  <a:pt x="5277167" y="5225356"/>
                  <a:pt x="5263116" y="5221341"/>
                </a:cubicBezTo>
                <a:cubicBezTo>
                  <a:pt x="5252340" y="5218262"/>
                  <a:pt x="5241995" y="5213788"/>
                  <a:pt x="5231219" y="5210709"/>
                </a:cubicBezTo>
                <a:cubicBezTo>
                  <a:pt x="5217168" y="5206694"/>
                  <a:pt x="5202739" y="5204091"/>
                  <a:pt x="5188688" y="5200076"/>
                </a:cubicBezTo>
                <a:cubicBezTo>
                  <a:pt x="5177912" y="5196997"/>
                  <a:pt x="5167712" y="5191963"/>
                  <a:pt x="5156791" y="5189443"/>
                </a:cubicBezTo>
                <a:cubicBezTo>
                  <a:pt x="5121573" y="5181316"/>
                  <a:pt x="5050465" y="5168178"/>
                  <a:pt x="5050465" y="5168178"/>
                </a:cubicBezTo>
                <a:cubicBezTo>
                  <a:pt x="4894521" y="5171722"/>
                  <a:pt x="4738358" y="5169827"/>
                  <a:pt x="4582632" y="5178811"/>
                </a:cubicBezTo>
                <a:cubicBezTo>
                  <a:pt x="4553455" y="5180494"/>
                  <a:pt x="4525298" y="5190834"/>
                  <a:pt x="4497572" y="5200076"/>
                </a:cubicBezTo>
                <a:cubicBezTo>
                  <a:pt x="4486939" y="5203620"/>
                  <a:pt x="4475699" y="5205697"/>
                  <a:pt x="4465674" y="5210709"/>
                </a:cubicBezTo>
                <a:cubicBezTo>
                  <a:pt x="4454245" y="5216424"/>
                  <a:pt x="4445207" y="5226259"/>
                  <a:pt x="4433777" y="5231974"/>
                </a:cubicBezTo>
                <a:cubicBezTo>
                  <a:pt x="4416788" y="5240469"/>
                  <a:pt x="4375238" y="5248699"/>
                  <a:pt x="4359349" y="5253239"/>
                </a:cubicBezTo>
                <a:cubicBezTo>
                  <a:pt x="4348572" y="5256318"/>
                  <a:pt x="4338084" y="5260327"/>
                  <a:pt x="4327451" y="5263871"/>
                </a:cubicBezTo>
                <a:cubicBezTo>
                  <a:pt x="4313023" y="5274692"/>
                  <a:pt x="4272029" y="5306667"/>
                  <a:pt x="4253023" y="5317034"/>
                </a:cubicBezTo>
                <a:cubicBezTo>
                  <a:pt x="4225194" y="5332214"/>
                  <a:pt x="4199047" y="5353347"/>
                  <a:pt x="4167963" y="5359564"/>
                </a:cubicBezTo>
                <a:cubicBezTo>
                  <a:pt x="4030166" y="5387123"/>
                  <a:pt x="4097560" y="5376837"/>
                  <a:pt x="3965944" y="5391462"/>
                </a:cubicBezTo>
                <a:cubicBezTo>
                  <a:pt x="3810000" y="5387918"/>
                  <a:pt x="3653766" y="5390980"/>
                  <a:pt x="3498112" y="5380829"/>
                </a:cubicBezTo>
                <a:cubicBezTo>
                  <a:pt x="3488109" y="5380177"/>
                  <a:pt x="3485812" y="5364047"/>
                  <a:pt x="3476846" y="5359564"/>
                </a:cubicBezTo>
                <a:cubicBezTo>
                  <a:pt x="3430144" y="5336213"/>
                  <a:pt x="3386173" y="5322251"/>
                  <a:pt x="3338623" y="5306402"/>
                </a:cubicBezTo>
                <a:cubicBezTo>
                  <a:pt x="3327990" y="5299313"/>
                  <a:pt x="3318155" y="5290851"/>
                  <a:pt x="3306725" y="5285136"/>
                </a:cubicBezTo>
                <a:cubicBezTo>
                  <a:pt x="3260444" y="5261995"/>
                  <a:pt x="3283929" y="5290118"/>
                  <a:pt x="3232298" y="5253239"/>
                </a:cubicBezTo>
                <a:cubicBezTo>
                  <a:pt x="3220062" y="5244499"/>
                  <a:pt x="3212269" y="5230573"/>
                  <a:pt x="3200400" y="5221341"/>
                </a:cubicBezTo>
                <a:cubicBezTo>
                  <a:pt x="3180226" y="5205650"/>
                  <a:pt x="3157870" y="5192988"/>
                  <a:pt x="3136605" y="5178811"/>
                </a:cubicBezTo>
                <a:cubicBezTo>
                  <a:pt x="3125972" y="5171723"/>
                  <a:pt x="3116572" y="5162292"/>
                  <a:pt x="3104707" y="5157546"/>
                </a:cubicBezTo>
                <a:lnTo>
                  <a:pt x="3051544" y="5136281"/>
                </a:lnTo>
                <a:cubicBezTo>
                  <a:pt x="3044456" y="5129192"/>
                  <a:pt x="3038875" y="5120173"/>
                  <a:pt x="3030279" y="5115015"/>
                </a:cubicBezTo>
                <a:cubicBezTo>
                  <a:pt x="3003097" y="5098705"/>
                  <a:pt x="2967635" y="5094900"/>
                  <a:pt x="2945219" y="5072485"/>
                </a:cubicBezTo>
                <a:cubicBezTo>
                  <a:pt x="2938130" y="5065397"/>
                  <a:pt x="2933721" y="5053474"/>
                  <a:pt x="2923953" y="5051220"/>
                </a:cubicBezTo>
                <a:cubicBezTo>
                  <a:pt x="2885809" y="5042418"/>
                  <a:pt x="2845965" y="5044299"/>
                  <a:pt x="2806995" y="5040588"/>
                </a:cubicBezTo>
                <a:lnTo>
                  <a:pt x="2700670" y="5029955"/>
                </a:lnTo>
                <a:lnTo>
                  <a:pt x="2179674" y="5040588"/>
                </a:lnTo>
                <a:cubicBezTo>
                  <a:pt x="2165071" y="5041139"/>
                  <a:pt x="2151473" y="5048354"/>
                  <a:pt x="2137144" y="5051220"/>
                </a:cubicBezTo>
                <a:cubicBezTo>
                  <a:pt x="2116004" y="5055448"/>
                  <a:pt x="2094560" y="5057997"/>
                  <a:pt x="2073349" y="5061853"/>
                </a:cubicBezTo>
                <a:cubicBezTo>
                  <a:pt x="2055569" y="5065086"/>
                  <a:pt x="2038012" y="5069514"/>
                  <a:pt x="2020186" y="5072485"/>
                </a:cubicBezTo>
                <a:cubicBezTo>
                  <a:pt x="1905018" y="5091680"/>
                  <a:pt x="1887192" y="5086046"/>
                  <a:pt x="1733107" y="5093750"/>
                </a:cubicBezTo>
                <a:cubicBezTo>
                  <a:pt x="1626781" y="5090206"/>
                  <a:pt x="1520078" y="5092749"/>
                  <a:pt x="1414130" y="5083118"/>
                </a:cubicBezTo>
                <a:cubicBezTo>
                  <a:pt x="1401404" y="5081961"/>
                  <a:pt x="1392567" y="5069369"/>
                  <a:pt x="1382232" y="5061853"/>
                </a:cubicBezTo>
                <a:cubicBezTo>
                  <a:pt x="1353569" y="5041007"/>
                  <a:pt x="1316832" y="5027546"/>
                  <a:pt x="1297172" y="4998057"/>
                </a:cubicBezTo>
                <a:cubicBezTo>
                  <a:pt x="1260716" y="4943374"/>
                  <a:pt x="1294642" y="4985402"/>
                  <a:pt x="1244009" y="4944895"/>
                </a:cubicBezTo>
                <a:cubicBezTo>
                  <a:pt x="1236181" y="4938633"/>
                  <a:pt x="1231710" y="4928112"/>
                  <a:pt x="1222744" y="4923629"/>
                </a:cubicBezTo>
                <a:cubicBezTo>
                  <a:pt x="1209674" y="4917094"/>
                  <a:pt x="1194391" y="4916541"/>
                  <a:pt x="1180214" y="4912997"/>
                </a:cubicBezTo>
                <a:cubicBezTo>
                  <a:pt x="1169581" y="4898820"/>
                  <a:pt x="1158478" y="4884985"/>
                  <a:pt x="1148316" y="4870467"/>
                </a:cubicBezTo>
                <a:cubicBezTo>
                  <a:pt x="1133660" y="4849529"/>
                  <a:pt x="1121121" y="4827117"/>
                  <a:pt x="1105786" y="4806671"/>
                </a:cubicBezTo>
                <a:lnTo>
                  <a:pt x="1073888" y="4764141"/>
                </a:lnTo>
                <a:cubicBezTo>
                  <a:pt x="1052330" y="4699462"/>
                  <a:pt x="1077324" y="4765122"/>
                  <a:pt x="1041991" y="4700346"/>
                </a:cubicBezTo>
                <a:cubicBezTo>
                  <a:pt x="1026811" y="4672516"/>
                  <a:pt x="1025836" y="4632869"/>
                  <a:pt x="999460" y="4615285"/>
                </a:cubicBezTo>
                <a:cubicBezTo>
                  <a:pt x="968096" y="4594375"/>
                  <a:pt x="961249" y="4592822"/>
                  <a:pt x="935665" y="4562122"/>
                </a:cubicBezTo>
                <a:cubicBezTo>
                  <a:pt x="927484" y="4552305"/>
                  <a:pt x="923436" y="4539261"/>
                  <a:pt x="914400" y="4530225"/>
                </a:cubicBezTo>
                <a:cubicBezTo>
                  <a:pt x="894785" y="4510610"/>
                  <a:pt x="840365" y="4488297"/>
                  <a:pt x="818707" y="4487695"/>
                </a:cubicBezTo>
                <a:lnTo>
                  <a:pt x="435935" y="4477062"/>
                </a:lnTo>
                <a:cubicBezTo>
                  <a:pt x="421758" y="4473518"/>
                  <a:pt x="406475" y="4472964"/>
                  <a:pt x="393405" y="4466429"/>
                </a:cubicBezTo>
                <a:cubicBezTo>
                  <a:pt x="384439" y="4461946"/>
                  <a:pt x="380159" y="4451179"/>
                  <a:pt x="372139" y="4445164"/>
                </a:cubicBezTo>
                <a:cubicBezTo>
                  <a:pt x="351693" y="4429830"/>
                  <a:pt x="326416" y="4420706"/>
                  <a:pt x="308344" y="4402634"/>
                </a:cubicBezTo>
                <a:cubicBezTo>
                  <a:pt x="256778" y="4351068"/>
                  <a:pt x="282496" y="4371225"/>
                  <a:pt x="233916" y="4338839"/>
                </a:cubicBezTo>
                <a:cubicBezTo>
                  <a:pt x="157933" y="4224863"/>
                  <a:pt x="276259" y="4397836"/>
                  <a:pt x="180753" y="4275043"/>
                </a:cubicBezTo>
                <a:cubicBezTo>
                  <a:pt x="165062" y="4254869"/>
                  <a:pt x="138223" y="4211248"/>
                  <a:pt x="138223" y="4211248"/>
                </a:cubicBezTo>
                <a:cubicBezTo>
                  <a:pt x="129843" y="4177726"/>
                  <a:pt x="128400" y="4167332"/>
                  <a:pt x="116958" y="4136820"/>
                </a:cubicBezTo>
                <a:cubicBezTo>
                  <a:pt x="110256" y="4118949"/>
                  <a:pt x="102395" y="4101528"/>
                  <a:pt x="95693" y="4083657"/>
                </a:cubicBezTo>
                <a:cubicBezTo>
                  <a:pt x="91758" y="4073163"/>
                  <a:pt x="90072" y="4061784"/>
                  <a:pt x="85060" y="4051760"/>
                </a:cubicBezTo>
                <a:cubicBezTo>
                  <a:pt x="79345" y="4040330"/>
                  <a:pt x="70883" y="4030495"/>
                  <a:pt x="63795" y="4019862"/>
                </a:cubicBezTo>
                <a:lnTo>
                  <a:pt x="42530" y="3956067"/>
                </a:lnTo>
                <a:lnTo>
                  <a:pt x="31898" y="3924169"/>
                </a:lnTo>
                <a:cubicBezTo>
                  <a:pt x="35442" y="3750504"/>
                  <a:pt x="33238" y="3576626"/>
                  <a:pt x="42530" y="3403174"/>
                </a:cubicBezTo>
                <a:cubicBezTo>
                  <a:pt x="43910" y="3377409"/>
                  <a:pt x="58735" y="3354047"/>
                  <a:pt x="63795" y="3328746"/>
                </a:cubicBezTo>
                <a:cubicBezTo>
                  <a:pt x="69399" y="3300727"/>
                  <a:pt x="69730" y="3271871"/>
                  <a:pt x="74428" y="3243685"/>
                </a:cubicBezTo>
                <a:cubicBezTo>
                  <a:pt x="76830" y="3229271"/>
                  <a:pt x="82658" y="3215569"/>
                  <a:pt x="85060" y="3201155"/>
                </a:cubicBezTo>
                <a:cubicBezTo>
                  <a:pt x="109951" y="3051811"/>
                  <a:pt x="82399" y="3169276"/>
                  <a:pt x="106325" y="3073564"/>
                </a:cubicBezTo>
                <a:cubicBezTo>
                  <a:pt x="102781" y="2953062"/>
                  <a:pt x="101713" y="2832461"/>
                  <a:pt x="95693" y="2712057"/>
                </a:cubicBezTo>
                <a:cubicBezTo>
                  <a:pt x="93166" y="2661526"/>
                  <a:pt x="79617" y="2631934"/>
                  <a:pt x="63795" y="2584467"/>
                </a:cubicBezTo>
                <a:lnTo>
                  <a:pt x="53163" y="2552569"/>
                </a:lnTo>
                <a:lnTo>
                  <a:pt x="42530" y="2520671"/>
                </a:lnTo>
                <a:cubicBezTo>
                  <a:pt x="12511" y="2340547"/>
                  <a:pt x="25450" y="2443427"/>
                  <a:pt x="42530" y="2084736"/>
                </a:cubicBezTo>
                <a:cubicBezTo>
                  <a:pt x="46145" y="2008821"/>
                  <a:pt x="38817" y="2024656"/>
                  <a:pt x="74428" y="1989043"/>
                </a:cubicBezTo>
                <a:cubicBezTo>
                  <a:pt x="77972" y="1964234"/>
                  <a:pt x="79425" y="1939034"/>
                  <a:pt x="85060" y="1914615"/>
                </a:cubicBezTo>
                <a:cubicBezTo>
                  <a:pt x="90100" y="1892774"/>
                  <a:pt x="106325" y="1850820"/>
                  <a:pt x="106325" y="1850820"/>
                </a:cubicBezTo>
                <a:cubicBezTo>
                  <a:pt x="102781" y="1748039"/>
                  <a:pt x="104732" y="1644920"/>
                  <a:pt x="95693" y="1542476"/>
                </a:cubicBezTo>
                <a:cubicBezTo>
                  <a:pt x="94015" y="1523464"/>
                  <a:pt x="81130" y="1507184"/>
                  <a:pt x="74428" y="1489313"/>
                </a:cubicBezTo>
                <a:cubicBezTo>
                  <a:pt x="55562" y="1439005"/>
                  <a:pt x="74791" y="1473909"/>
                  <a:pt x="42530" y="1425518"/>
                </a:cubicBezTo>
                <a:cubicBezTo>
                  <a:pt x="12411" y="1335157"/>
                  <a:pt x="54418" y="1445330"/>
                  <a:pt x="10632" y="1372355"/>
                </a:cubicBezTo>
                <a:cubicBezTo>
                  <a:pt x="4866" y="1362744"/>
                  <a:pt x="3544" y="1351090"/>
                  <a:pt x="0" y="1340457"/>
                </a:cubicBezTo>
                <a:cubicBezTo>
                  <a:pt x="3544" y="1276662"/>
                  <a:pt x="2707" y="1212471"/>
                  <a:pt x="10632" y="1149071"/>
                </a:cubicBezTo>
                <a:cubicBezTo>
                  <a:pt x="13412" y="1126829"/>
                  <a:pt x="24810" y="1106541"/>
                  <a:pt x="31898" y="1085276"/>
                </a:cubicBezTo>
                <a:cubicBezTo>
                  <a:pt x="31900" y="1085271"/>
                  <a:pt x="53159" y="1021486"/>
                  <a:pt x="53163" y="1021481"/>
                </a:cubicBezTo>
                <a:lnTo>
                  <a:pt x="74428" y="989583"/>
                </a:lnTo>
                <a:cubicBezTo>
                  <a:pt x="77972" y="975406"/>
                  <a:pt x="79304" y="960484"/>
                  <a:pt x="85060" y="947053"/>
                </a:cubicBezTo>
                <a:cubicBezTo>
                  <a:pt x="129119" y="844247"/>
                  <a:pt x="86429" y="994734"/>
                  <a:pt x="116958" y="872625"/>
                </a:cubicBezTo>
                <a:cubicBezTo>
                  <a:pt x="113414" y="794653"/>
                  <a:pt x="115625" y="716206"/>
                  <a:pt x="106325" y="638709"/>
                </a:cubicBezTo>
                <a:cubicBezTo>
                  <a:pt x="104802" y="626021"/>
                  <a:pt x="90250" y="618488"/>
                  <a:pt x="85060" y="606811"/>
                </a:cubicBezTo>
                <a:cubicBezTo>
                  <a:pt x="34450" y="492936"/>
                  <a:pt x="90654" y="583303"/>
                  <a:pt x="42530" y="511118"/>
                </a:cubicBezTo>
                <a:cubicBezTo>
                  <a:pt x="21812" y="448959"/>
                  <a:pt x="24810" y="433145"/>
                  <a:pt x="31898" y="404792"/>
                </a:cubicBezTo>
                <a:close/>
              </a:path>
            </a:pathLst>
          </a:custGeom>
          <a:solidFill>
            <a:schemeClr val="bg1">
              <a:lumMod val="75000"/>
              <a:alpha val="77000"/>
            </a:scheme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>
            <a:bevelB w="152400" h="50800" prst="softRound"/>
            <a:extrusionClr>
              <a:schemeClr val="tx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Закрытый банк вопросов к каждому проекту от 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главного оппонента 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(учителя)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518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conizer.net point &amp;bcy;&amp;iecy;&amp;scy;&amp;pcy;&amp;lcy;&amp;acy;&amp;tcy;&amp;ncy;&amp;ycy;&amp;iecy; &amp;icy;&amp;kcy;&amp;ocy;&amp;ncy;&amp;kcy;&amp;i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361" y="477663"/>
            <a:ext cx="3645073" cy="364507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&amp;Icy;&amp;ncy;&amp;fcy;&amp;ocy;&amp;scy;&amp;tcy;&amp;acy;&amp;rcy;&amp;tcy; - &amp;scy;&amp;ocy;&amp;ocy;&amp;bcy;&amp;shchcy;&amp;iecy;&amp;scy;&amp;tcy;&amp;vcy;&amp;ocy; &amp;pcy;&amp;ocy; &amp;acy;&amp;vcy;&amp;tcy;&amp;ocy;&amp;mcy;&amp;acy;&amp;tcy;&amp;icy;&amp;zcy;&amp;acy;&amp;tscy;&amp;icy;&amp;icy; &amp;bcy;&amp;ucy;&amp;khcy;&amp;gcy;&amp;acy;&amp;lcy;&amp;tcy;&amp;iecy;&amp;rcy;&amp;scy;&amp;kcy;&amp;ocy;&amp;gcy;&amp;ocy; &amp;ucy;&amp;chcy;&amp;iecy;&amp;tcy;&amp;acy;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76672"/>
            <a:ext cx="2673763" cy="2673763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4283968" y="584775"/>
            <a:ext cx="4680520" cy="3600400"/>
          </a:xfrm>
          <a:prstGeom prst="wedgeRoundRectCallout">
            <a:avLst>
              <a:gd name="adj1" fmla="val -71037"/>
              <a:gd name="adj2" fmla="val -8375"/>
              <a:gd name="adj3" fmla="val 16667"/>
            </a:avLst>
          </a:prstGeom>
          <a:solidFill>
            <a:schemeClr val="bg1">
              <a:alpha val="65000"/>
            </a:schemeClr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669" y="721871"/>
            <a:ext cx="4215118" cy="315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 rot="392607">
            <a:off x="820902" y="561820"/>
            <a:ext cx="1418693" cy="1323439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поступивших </a:t>
            </a:r>
          </a:p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вопросов. Ответы на вопросы.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46579" y="0"/>
            <a:ext cx="4889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(заключительный) </a:t>
            </a:r>
          </a:p>
        </p:txBody>
      </p:sp>
      <p:sp>
        <p:nvSpPr>
          <p:cNvPr id="12" name="Выноска-облако 11"/>
          <p:cNvSpPr/>
          <p:nvPr/>
        </p:nvSpPr>
        <p:spPr>
          <a:xfrm>
            <a:off x="1907704" y="4330668"/>
            <a:ext cx="4308380" cy="2288996"/>
          </a:xfrm>
          <a:prstGeom prst="cloudCallout">
            <a:avLst>
              <a:gd name="adj1" fmla="val -61641"/>
              <a:gd name="adj2" fmla="val -2394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Неосвещенные в проекте вопросы от главного оппонента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8144" y="3619555"/>
            <a:ext cx="990977" cy="31700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20000" dirty="0" smtClean="0">
                <a:solidFill>
                  <a:srgbClr val="C00000"/>
                </a:solidFill>
              </a:rPr>
              <a:t>}</a:t>
            </a:r>
            <a:endParaRPr lang="ru-RU" sz="200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60232" y="4725144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Итоговая оценка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за проектную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деятельность: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7493" y="5191232"/>
            <a:ext cx="4892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5</a:t>
            </a:r>
            <a:endParaRPr lang="ru-RU" sz="54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-52561" y="2996952"/>
            <a:ext cx="4308380" cy="1514584"/>
          </a:xfrm>
          <a:prstGeom prst="cloudCallout">
            <a:avLst>
              <a:gd name="adj1" fmla="val -11738"/>
              <a:gd name="adj2" fmla="val -119388"/>
            </a:avLst>
          </a:prstGeom>
          <a:solidFill>
            <a:schemeClr val="bg1"/>
          </a:solidFill>
          <a:ln>
            <a:solidFill>
              <a:srgbClr val="0070C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 вклад в закрытый банк вопросов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&amp;ucy;&amp;chcy;&amp;icy;&amp;tcy;&amp;iecy;&amp;lcy;&amp;softcy; - &amp;Gcy;&amp;acy;&amp;lcy;&amp;icy;&amp;ncy;&amp;acy; &amp;Vcy;&amp;icy;&amp;kcy;&amp;tcy;&amp;ocy;&amp;rcy;&amp;ocy;&amp;vcy;&amp;ncy;&amp;acy; &amp;Mcy;&amp;acy;&amp;scy;&amp;lcy;&amp;iecy;&amp;ncy;&amp;ncy;&amp;icy;&amp;kcy;&amp;ocy;&amp;vcy;&amp;a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36103" y="4092332"/>
            <a:ext cx="2487823" cy="276566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17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5" grpId="0"/>
      <p:bldP spid="16" grpId="0"/>
      <p:bldP spid="17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789237281"/>
              </p:ext>
            </p:extLst>
          </p:nvPr>
        </p:nvGraphicFramePr>
        <p:xfrm>
          <a:off x="0" y="692696"/>
          <a:ext cx="9036496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1594"/>
            <a:ext cx="857779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Результативность проектной деятельности,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проведенной по обычному сценарию (2010-2012 г.)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520259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479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79429769"/>
              </p:ext>
            </p:extLst>
          </p:nvPr>
        </p:nvGraphicFramePr>
        <p:xfrm>
          <a:off x="0" y="692696"/>
          <a:ext cx="9036496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-108520" y="1594"/>
            <a:ext cx="935525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Результативность проектной деятельности,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проведенной по расширенному сценарию (2012-2014 г.)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01966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419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16832"/>
            <a:ext cx="91463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Внешняя оценка научно-методической разработки</a:t>
            </a:r>
          </a:p>
          <a:p>
            <a:pPr algn="ctr">
              <a:defRPr/>
            </a:pPr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«Физика атомного ядра»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2732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79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проектной деятельности в школе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452596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pPr marL="0" indent="0" algn="ctr">
              <a:buNone/>
            </a:pP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корне меняются отношения </a:t>
            </a: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– ученик</a:t>
            </a: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Clr>
                <a:srgbClr val="FF0000"/>
              </a:buClr>
              <a:buNone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цель деятельности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учитель помогает ему в этом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Clr>
                <a:srgbClr val="FF0000"/>
              </a:buClr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открывает новые знания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учитель рекомендует источники знаний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Clr>
                <a:srgbClr val="FF0000"/>
              </a:buClr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экспериментирует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учитель раскрывает возможные формы и методы эксперимента, помогает организовывать познавательно-трудовую деятельность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Clr>
                <a:srgbClr val="FF0000"/>
              </a:buClr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выбирает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учитель содействует прогнозированию результатов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выбора;</a:t>
            </a:r>
          </a:p>
          <a:p>
            <a:pPr>
              <a:buClr>
                <a:srgbClr val="FF0000"/>
              </a:buClr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активен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учитель создает условия для проявления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активности;</a:t>
            </a:r>
          </a:p>
          <a:p>
            <a:pPr>
              <a:buClr>
                <a:srgbClr val="FF0000"/>
              </a:buClr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субъект обучения – </a:t>
            </a: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партнер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Clr>
                <a:srgbClr val="FF0000"/>
              </a:buClr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несет ответственность за результаты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своей деятельности – учитель помогает оценить полученные результаты и выявить способы совершенствования деятельности.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879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fiz.1september.ru/2014/10/m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548680"/>
            <a:ext cx="3333750" cy="4562476"/>
          </a:xfrm>
          <a:prstGeom prst="rect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fiz.1september.ru/2014/11/ma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3333750" cy="4543426"/>
          </a:xfrm>
          <a:prstGeom prst="rect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fiz.1september.ru/2014/12/ma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556792"/>
            <a:ext cx="3333750" cy="4572000"/>
          </a:xfrm>
          <a:prstGeom prst="rect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31457" y="1594"/>
            <a:ext cx="32179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Журнал «Физика»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132856"/>
            <a:ext cx="3333749" cy="462142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511503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876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05334" y="985455"/>
            <a:ext cx="6768752" cy="48870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1149" y="981098"/>
            <a:ext cx="6768753" cy="489580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98057" y="974797"/>
            <a:ext cx="6768754" cy="490930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240055" y="974043"/>
            <a:ext cx="6774147" cy="490451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10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756" y="42467"/>
            <a:ext cx="4908622" cy="677090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6520259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02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885898"/>
            <a:ext cx="9036496" cy="1043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Коханова В.А. Метод проектов как технология личностно ориентированного образования на уроках литературы.</a:t>
            </a:r>
          </a:p>
          <a:p>
            <a:pPr marL="285750" indent="-28575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Новикова Т. Проектные технологии на уроках и во внеурочной деятельности // Народное образование, 2000, № 7.</a:t>
            </a:r>
          </a:p>
          <a:p>
            <a:pPr marL="285750" indent="-28575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проектной деятельности в образовательном учреждении./ Сост.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С.Г.Щербакова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Волгоград: ИТД «Корифей», 2007г. – 96с.</a:t>
            </a:r>
          </a:p>
          <a:p>
            <a:pPr marL="285750" indent="-28575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Пахомова Н.Ю. Проектное обучение – что это? // Методист, 2004, № 1.</a:t>
            </a:r>
          </a:p>
          <a:p>
            <a:pPr marL="285750" indent="-28575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Полат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Бухаркина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Моисеева М.В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Петров А.Е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ред. Е.С.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Полат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Новые педагогические и информационные технологии в системе образования: Учеб. пособие для студ.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вузов и системы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повыш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квалиф.пед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кадров. - М.: Издательский центр "Академия", 2001.</a:t>
            </a:r>
          </a:p>
          <a:p>
            <a:pPr marL="285750" indent="-28575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проекты с использованием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Office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Методическое пособие для учителя. – М.: БИНОМ. Лаборатория знаний, 2006.</a:t>
            </a:r>
          </a:p>
          <a:p>
            <a:pPr marL="285750" indent="-28575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Хуторской А.В. Статья «Ключевые компетентности как компонент личностно-ориентированного образования», Народное образование, 2003. - №2. – С.58-64.</a:t>
            </a:r>
          </a:p>
          <a:p>
            <a:pPr marL="285750" indent="-28575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Хуторской А.В. Статья «Технология проектирования ключевых компетентностей и предметных компетентностей». Интернет- журнал "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Эйдос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</a:p>
          <a:p>
            <a:pPr marL="285750" indent="-28575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Шмырёв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Андрей Анатольевич. Технология реализации задачного подхода в дополнительном образовании по информатике в условиях профильной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школы: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наук.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Тамбов, 2010.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231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0925" y="-34935"/>
            <a:ext cx="9022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ресурсы</a:t>
            </a:r>
            <a:endParaRPr lang="ru-RU" sz="6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29400" y="6520773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81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81481E-6 L 0.0059 -1.4747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-7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проектной деятельности в школе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452596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pPr marL="0" indent="0" algn="ctr">
              <a:buNone/>
            </a:pP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аспекты деятельности </a:t>
            </a: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– ученик</a:t>
            </a: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имеет возможность использовать разные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подходы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>
                <a:srgbClr val="FF0000"/>
              </a:buClr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мере выполнения работы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предмету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учащихся возрастает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>
                <a:srgbClr val="FF0000"/>
              </a:buClr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сплачивают детей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развивают коммуникабельность, умение работать в команде и ответственность за совместную работу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>
                <a:srgbClr val="FF0000"/>
              </a:buClr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учиться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собственном опыте и опыте других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>
                <a:srgbClr val="FF0000"/>
              </a:buClr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Видимый результат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приносит огромное удовлетворение учащимся и может даже повысить самооценку и веры в свои силы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>
                <a:srgbClr val="FF0000"/>
              </a:buClr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результат деятельности представляется в форме презентации, что позволяет учащимся повышать </a:t>
            </a:r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ИКТ-компетенции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6824" y="649287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01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1552600"/>
              </p:ext>
            </p:extLst>
          </p:nvPr>
        </p:nvGraphicFramePr>
        <p:xfrm>
          <a:off x="251520" y="692696"/>
          <a:ext cx="8785225" cy="6048377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800225"/>
                <a:gridCol w="1368425"/>
                <a:gridCol w="1871662"/>
                <a:gridCol w="2016125"/>
                <a:gridCol w="1728788"/>
              </a:tblGrid>
              <a:tr h="582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Тип проекта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Цель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Проектный продукт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Тип деятельности учащегося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Формируемая компетентность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074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Практико-ориентированный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Решение практических задач заказчика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Учебные пособия, макеты и модели, инструкции, памятки, рекомендации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Практическая деятельность в определённой учебно-предметной области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Деятельностная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074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Исследовательский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Доказательство или опровержение какой-либо гипотезы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Результат исследования, оформленный установленным способом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Деятельность,  связанная с экспериментированием, логическими мыслительными операциями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Мыслительная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Информационный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Сбор информации о каком-либо объекте или явлении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Статистические данные, результаты опросов  общественного мнения, обобщение высказываний различных авторов по какому-либо вопросу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Деятельность, связанная со сбором, проверкой, ранжированием информации из различных источников; общение с людьми как источниками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Информационная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Творческий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Привлечение интереса публики к проблеме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Произведения литературы, изобразительного или декоративно-прикладного искусства, видеофильмы и пр.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Творческая деятельность, связанная с получением обратной связи от публики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Коммуникативная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Игровой или ролевой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Предоставление публике опыта участия в решении проблемы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Мероприятие (игра, состязание, викторина, экскурсия и т.п.)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Деятельность, связанная с групповой коммуникацией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Коммуникативная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5496" y="-27384"/>
            <a:ext cx="9107430" cy="4924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Типы учебных проектов и ведущая деятельность учащихся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02896" y="6448251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590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0923301"/>
              </p:ext>
            </p:extLst>
          </p:nvPr>
        </p:nvGraphicFramePr>
        <p:xfrm>
          <a:off x="251520" y="692696"/>
          <a:ext cx="8785225" cy="6048377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800225"/>
                <a:gridCol w="1368425"/>
                <a:gridCol w="1871662"/>
                <a:gridCol w="2016125"/>
                <a:gridCol w="1728788"/>
              </a:tblGrid>
              <a:tr h="582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Тип проекта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Цель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Проектный продукт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Тип деятельности учащегося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Формируемая компетентность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074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Практико-ориентированный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Решение практических задач заказчика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Учебные пособия, макеты и модели, инструкции, памятки, рекомендации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Практическая деятельность в определённой учебно-предметной области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Деятельностная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074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Исследовательский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Доказательство или опровержение какой-либо гипотезы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Результат исследования, оформленный установленным способом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Деятельность,  связанная с экспериментированием, логическими мыслительными операциями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Мыслительная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Информационный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Сбор информации о каком-либо объекте или явлении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Статистические данные, результаты опросов  общественного мнения, обобщение высказываний различных авторов по какому-либо вопросу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Деятельность, связанная со сбором, проверкой, ранжированием информации из различных источников; общение с людьми как источниками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Информационная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Творческий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Привлечение интереса публики к проблеме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Произведения литературы, изобразительного или декоративно-прикладного искусства, видеофильмы и пр.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Творческая деятельность, связанная с получением обратной связи от публики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Коммуникативная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Игровой или ролевой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Предоставление публике опыта участия в решении проблемы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Мероприятие (игра, состязание, викторина, экскурсия и т.п.)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Деятельность, связанная с групповой коммуникацией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Коммуникативная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5496" y="-27384"/>
            <a:ext cx="9107430" cy="4924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Типы учебных проектов и ведущая деятельность учащихся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637939"/>
            <a:ext cx="8928992" cy="277973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605510"/>
            <a:ext cx="8928992" cy="220786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02896" y="6448251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648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76858" y="756199"/>
            <a:ext cx="4626260" cy="5878532"/>
          </a:xfrm>
          <a:prstGeom prst="roundRect">
            <a:avLst>
              <a:gd name="adj" fmla="val 5386"/>
            </a:avLst>
          </a:prstGeom>
          <a:solidFill>
            <a:schemeClr val="bg1">
              <a:alpha val="62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8474" y="756199"/>
            <a:ext cx="4572000" cy="58785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Недостатки метода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</a:p>
          <a:p>
            <a:pPr algn="ct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субъективной оценки творческой работы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Clr>
                <a:srgbClr val="C00000"/>
              </a:buClr>
            </a:pPr>
            <a:endPara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</a:pPr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переоценка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своих возможностей и попадание в стрессовую ситуацию из-за невозможности уложиться в определенные сроки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Clr>
                <a:srgbClr val="C00000"/>
              </a:buClr>
            </a:pPr>
            <a:endPara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</a:pPr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проблемы: деление группы на “работяг” и “балласт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</a:p>
          <a:p>
            <a:pPr>
              <a:buClr>
                <a:srgbClr val="C00000"/>
              </a:buClr>
            </a:pPr>
            <a:endPara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</a:pPr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накладки, которые могут повлиять как на процесс работы, так и на конечный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обособленность параллельных информационных проектов, объединённых общей темой.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313" y="1811655"/>
            <a:ext cx="3476324" cy="347632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55669" y="0"/>
            <a:ext cx="76152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Сетевые информационные проекты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Двойная стрелка влево/вправо 12"/>
          <p:cNvSpPr/>
          <p:nvPr/>
        </p:nvSpPr>
        <p:spPr>
          <a:xfrm>
            <a:off x="4826901" y="3381164"/>
            <a:ext cx="1185259" cy="337307"/>
          </a:xfrm>
          <a:prstGeom prst="leftRightArrow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t="100000"/>
            </a:path>
            <a:tileRect r="-100000" b="-100000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6645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73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504309"/>
            <a:ext cx="8928992" cy="623705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accent5">
                <a:lumMod val="50000"/>
              </a:schemeClr>
            </a:solidFill>
            <a:prstDash val="sysDot"/>
          </a:ln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17783" y="-142022"/>
            <a:ext cx="66722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Этапы проектной деятельности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Двойная стрелка вверх/вниз 15"/>
          <p:cNvSpPr/>
          <p:nvPr/>
        </p:nvSpPr>
        <p:spPr>
          <a:xfrm rot="2552909">
            <a:off x="1780194" y="799860"/>
            <a:ext cx="434637" cy="12829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85391" y="5932396"/>
            <a:ext cx="7560840" cy="720080"/>
          </a:xfrm>
          <a:prstGeom prst="roundRect">
            <a:avLst>
              <a:gd name="adj" fmla="val 842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(заключительный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Презентация </a:t>
            </a:r>
            <a:r>
              <a:rPr lang="ru-RU" sz="1600" dirty="0">
                <a:solidFill>
                  <a:schemeClr val="tx1"/>
                </a:solidFill>
              </a:rPr>
              <a:t>результатов – 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 </a:t>
            </a:r>
            <a:r>
              <a:rPr lang="ru-RU" sz="1600" dirty="0">
                <a:solidFill>
                  <a:schemeClr val="tx1"/>
                </a:solidFill>
              </a:rPr>
              <a:t>готового продукта. 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проекта </a:t>
            </a:r>
            <a:r>
              <a:rPr lang="ru-RU" sz="1600" dirty="0">
                <a:solidFill>
                  <a:schemeClr val="tx1"/>
                </a:solidFill>
              </a:rPr>
              <a:t>учащимися. 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каждого проекта </a:t>
            </a:r>
            <a:r>
              <a:rPr lang="ru-RU" sz="1600" dirty="0">
                <a:solidFill>
                  <a:schemeClr val="tx1"/>
                </a:solidFill>
              </a:rPr>
              <a:t>всеми учащимися.</a:t>
            </a:r>
          </a:p>
        </p:txBody>
      </p:sp>
      <p:sp>
        <p:nvSpPr>
          <p:cNvPr id="34" name="Двойная стрелка вверх/вниз 33"/>
          <p:cNvSpPr/>
          <p:nvPr/>
        </p:nvSpPr>
        <p:spPr>
          <a:xfrm rot="18858944">
            <a:off x="1907313" y="4687306"/>
            <a:ext cx="434637" cy="12829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247897" y="1988840"/>
            <a:ext cx="2600275" cy="3240360"/>
            <a:chOff x="247897" y="1988840"/>
            <a:chExt cx="2600275" cy="3240360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247897" y="3116585"/>
              <a:ext cx="2570681" cy="1008112"/>
            </a:xfrm>
            <a:prstGeom prst="roundRect">
              <a:avLst>
                <a:gd name="adj" fmla="val 8421"/>
              </a:avLst>
            </a:prstGeom>
            <a:solidFill>
              <a:schemeClr val="accent3">
                <a:lumMod val="60000"/>
                <a:lumOff val="40000"/>
                <a:alpha val="6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III </a:t>
              </a:r>
              <a:r>
                <a:rPr lang="ru-RU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этап (поисковый) </a:t>
              </a:r>
              <a:endPara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Поиск информации - осуществление деятельности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Группа 37"/>
            <p:cNvGrpSpPr/>
            <p:nvPr/>
          </p:nvGrpSpPr>
          <p:grpSpPr>
            <a:xfrm>
              <a:off x="256506" y="1988840"/>
              <a:ext cx="2591666" cy="3240360"/>
              <a:chOff x="256506" y="1988840"/>
              <a:chExt cx="2591666" cy="3240360"/>
            </a:xfrm>
          </p:grpSpPr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256506" y="4509120"/>
                <a:ext cx="2570681" cy="720080"/>
              </a:xfrm>
              <a:prstGeom prst="roundRect">
                <a:avLst>
                  <a:gd name="adj" fmla="val 8421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IV этап (систематизация</a:t>
                </a:r>
                <a:r>
                  <a:rPr lang="ru-RU" sz="16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 </a:t>
                </a:r>
                <a:r>
                  <a:rPr lang="ru-RU" sz="1600" dirty="0" smtClean="0">
                    <a:solidFill>
                      <a:schemeClr val="tx1"/>
                    </a:solidFill>
                  </a:rPr>
                  <a:t>Готовый продукт </a:t>
                </a:r>
                <a:r>
                  <a:rPr lang="ru-RU" sz="1600" dirty="0">
                    <a:solidFill>
                      <a:schemeClr val="tx1"/>
                    </a:solidFill>
                  </a:rPr>
                  <a:t>– результат </a:t>
                </a:r>
                <a:r>
                  <a:rPr lang="ru-RU" sz="1600" dirty="0" smtClean="0">
                    <a:solidFill>
                      <a:schemeClr val="tx1"/>
                    </a:solidFill>
                  </a:rPr>
                  <a:t>работы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Стрелка вниз 34"/>
              <p:cNvSpPr/>
              <p:nvPr/>
            </p:nvSpPr>
            <p:spPr>
              <a:xfrm>
                <a:off x="1403645" y="2780928"/>
                <a:ext cx="432051" cy="335656"/>
              </a:xfrm>
              <a:prstGeom prst="downArrow">
                <a:avLst>
                  <a:gd name="adj1" fmla="val 50000"/>
                  <a:gd name="adj2" fmla="val 4716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Скругленный прямоугольник 5"/>
              <p:cNvSpPr/>
              <p:nvPr/>
            </p:nvSpPr>
            <p:spPr>
              <a:xfrm>
                <a:off x="277491" y="1988840"/>
                <a:ext cx="2570681" cy="792088"/>
              </a:xfrm>
              <a:prstGeom prst="roundRect">
                <a:avLst>
                  <a:gd name="adj" fmla="val 8421"/>
                </a:avLst>
              </a:prstGeom>
              <a:solidFill>
                <a:schemeClr val="accent3">
                  <a:lumMod val="40000"/>
                  <a:lumOff val="60000"/>
                  <a:alpha val="43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II этап (организационный) </a:t>
                </a:r>
                <a:endParaRPr lang="ru-RU" sz="1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ctr"/>
                <a:r>
                  <a:rPr lang="ru-RU" sz="1600" dirty="0" smtClean="0">
                    <a:solidFill>
                      <a:schemeClr val="tx1"/>
                    </a:solidFill>
                  </a:rPr>
                  <a:t>Планирование </a:t>
                </a:r>
                <a:r>
                  <a:rPr lang="ru-RU" sz="1600" dirty="0">
                    <a:solidFill>
                      <a:schemeClr val="tx1"/>
                    </a:solidFill>
                  </a:rPr>
                  <a:t>действий – разработка  </a:t>
                </a:r>
                <a:r>
                  <a:rPr lang="ru-RU" sz="1600" dirty="0" smtClean="0">
                    <a:solidFill>
                      <a:schemeClr val="tx1"/>
                    </a:solidFill>
                  </a:rPr>
                  <a:t>проекта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Стрелка вниз 35"/>
              <p:cNvSpPr/>
              <p:nvPr/>
            </p:nvSpPr>
            <p:spPr>
              <a:xfrm>
                <a:off x="1403644" y="4139753"/>
                <a:ext cx="432051" cy="335656"/>
              </a:xfrm>
              <a:prstGeom prst="downArrow">
                <a:avLst>
                  <a:gd name="adj1" fmla="val 50000"/>
                  <a:gd name="adj2" fmla="val 4716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47" name="Скругленный прямоугольник 46"/>
          <p:cNvSpPr/>
          <p:nvPr/>
        </p:nvSpPr>
        <p:spPr>
          <a:xfrm>
            <a:off x="3271862" y="3116560"/>
            <a:ext cx="2570681" cy="1008112"/>
          </a:xfrm>
          <a:prstGeom prst="roundRect">
            <a:avLst>
              <a:gd name="adj" fmla="val 8421"/>
            </a:avLst>
          </a:prstGeom>
          <a:solidFill>
            <a:schemeClr val="accent3">
              <a:lumMod val="60000"/>
              <a:lumOff val="40000"/>
              <a:alpha val="6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(поисковый) </a:t>
            </a: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Поиск информации - осуществление деятельности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0" name="Стрелка вниз 49"/>
          <p:cNvSpPr/>
          <p:nvPr/>
        </p:nvSpPr>
        <p:spPr>
          <a:xfrm>
            <a:off x="4427610" y="2780903"/>
            <a:ext cx="432051" cy="335656"/>
          </a:xfrm>
          <a:prstGeom prst="downArrow">
            <a:avLst>
              <a:gd name="adj1" fmla="val 50000"/>
              <a:gd name="adj2" fmla="val 47162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3301456" y="1988815"/>
            <a:ext cx="2570681" cy="792088"/>
          </a:xfrm>
          <a:prstGeom prst="roundRect">
            <a:avLst>
              <a:gd name="adj" fmla="val 8421"/>
            </a:avLst>
          </a:prstGeom>
          <a:solidFill>
            <a:schemeClr val="accent3">
              <a:lumMod val="40000"/>
              <a:lumOff val="60000"/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этап (организационный) </a:t>
            </a: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Планирование </a:t>
            </a:r>
            <a:r>
              <a:rPr lang="ru-RU" sz="1600" dirty="0">
                <a:solidFill>
                  <a:schemeClr val="tx1"/>
                </a:solidFill>
              </a:rPr>
              <a:t>действий – разработка  </a:t>
            </a:r>
            <a:r>
              <a:rPr lang="ru-RU" sz="1600" dirty="0" smtClean="0">
                <a:solidFill>
                  <a:schemeClr val="tx1"/>
                </a:solidFill>
              </a:rPr>
              <a:t>проекта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2" name="Стрелка вниз 51"/>
          <p:cNvSpPr/>
          <p:nvPr/>
        </p:nvSpPr>
        <p:spPr>
          <a:xfrm>
            <a:off x="4427609" y="4139728"/>
            <a:ext cx="432051" cy="335656"/>
          </a:xfrm>
          <a:prstGeom prst="downArrow">
            <a:avLst>
              <a:gd name="adj1" fmla="val 50000"/>
              <a:gd name="adj2" fmla="val 47162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300192" y="3116560"/>
            <a:ext cx="2570681" cy="1008112"/>
          </a:xfrm>
          <a:prstGeom prst="roundRect">
            <a:avLst>
              <a:gd name="adj" fmla="val 8421"/>
            </a:avLst>
          </a:prstGeom>
          <a:solidFill>
            <a:schemeClr val="accent3">
              <a:lumMod val="60000"/>
              <a:lumOff val="40000"/>
              <a:alpha val="62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(поисковый) </a:t>
            </a: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Поиск информации - осуществление деятельности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7" name="Стрелка вниз 56"/>
          <p:cNvSpPr/>
          <p:nvPr/>
        </p:nvSpPr>
        <p:spPr>
          <a:xfrm>
            <a:off x="7167345" y="2780903"/>
            <a:ext cx="432051" cy="335656"/>
          </a:xfrm>
          <a:prstGeom prst="downArrow">
            <a:avLst>
              <a:gd name="adj1" fmla="val 50000"/>
              <a:gd name="adj2" fmla="val 47162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6329786" y="1988815"/>
            <a:ext cx="2570681" cy="792088"/>
          </a:xfrm>
          <a:prstGeom prst="roundRect">
            <a:avLst>
              <a:gd name="adj" fmla="val 8421"/>
            </a:avLst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этап (организационный) </a:t>
            </a: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Планирование </a:t>
            </a:r>
            <a:r>
              <a:rPr lang="ru-RU" sz="1600" dirty="0">
                <a:solidFill>
                  <a:schemeClr val="tx1"/>
                </a:solidFill>
              </a:rPr>
              <a:t>действий – разработка  </a:t>
            </a:r>
            <a:r>
              <a:rPr lang="ru-RU" sz="1600" dirty="0" smtClean="0">
                <a:solidFill>
                  <a:schemeClr val="tx1"/>
                </a:solidFill>
              </a:rPr>
              <a:t>проекта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9" name="Стрелка вниз 58"/>
          <p:cNvSpPr/>
          <p:nvPr/>
        </p:nvSpPr>
        <p:spPr>
          <a:xfrm>
            <a:off x="7224807" y="4155503"/>
            <a:ext cx="432051" cy="335656"/>
          </a:xfrm>
          <a:prstGeom prst="downArrow">
            <a:avLst>
              <a:gd name="adj1" fmla="val 50000"/>
              <a:gd name="adj2" fmla="val 47162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13856" y="1517200"/>
            <a:ext cx="109517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проект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305054" y="1517200"/>
            <a:ext cx="109517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проект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Двойная стрелка вверх/вниз 61"/>
          <p:cNvSpPr/>
          <p:nvPr/>
        </p:nvSpPr>
        <p:spPr>
          <a:xfrm>
            <a:off x="4400226" y="713681"/>
            <a:ext cx="434637" cy="12175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Двойная стрелка вверх/вниз 62"/>
          <p:cNvSpPr/>
          <p:nvPr/>
        </p:nvSpPr>
        <p:spPr>
          <a:xfrm>
            <a:off x="4419226" y="4537695"/>
            <a:ext cx="434637" cy="12175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280471" y="4509095"/>
            <a:ext cx="2570681" cy="720080"/>
          </a:xfrm>
          <a:prstGeom prst="roundRect">
            <a:avLst>
              <a:gd name="adj" fmla="val 8421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этап (систематизация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1600" dirty="0" smtClean="0">
                <a:solidFill>
                  <a:schemeClr val="tx1"/>
                </a:solidFill>
              </a:rPr>
              <a:t>Готовый продукт </a:t>
            </a:r>
            <a:r>
              <a:rPr lang="ru-RU" sz="1600" dirty="0">
                <a:solidFill>
                  <a:schemeClr val="tx1"/>
                </a:solidFill>
              </a:rPr>
              <a:t>– результат </a:t>
            </a:r>
            <a:r>
              <a:rPr lang="ru-RU" sz="1600" dirty="0" smtClean="0">
                <a:solidFill>
                  <a:schemeClr val="tx1"/>
                </a:solidFill>
              </a:rPr>
              <a:t>работы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682643" y="1513359"/>
            <a:ext cx="148470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ый</a:t>
            </a: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проект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7" name="Двойная стрелка вверх/вниз 66"/>
          <p:cNvSpPr/>
          <p:nvPr/>
        </p:nvSpPr>
        <p:spPr>
          <a:xfrm rot="19122782">
            <a:off x="6834532" y="793986"/>
            <a:ext cx="434637" cy="12829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686549" y="713681"/>
            <a:ext cx="5628343" cy="576064"/>
          </a:xfrm>
          <a:prstGeom prst="roundRect">
            <a:avLst>
              <a:gd name="adj" fmla="val 84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(подготовительный)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Погружение в проект – выбор проблемы(темы)</a:t>
            </a:r>
          </a:p>
        </p:txBody>
      </p:sp>
      <p:sp>
        <p:nvSpPr>
          <p:cNvPr id="68" name="Двойная стрелка вверх/вниз 67"/>
          <p:cNvSpPr/>
          <p:nvPr/>
        </p:nvSpPr>
        <p:spPr>
          <a:xfrm rot="2649956">
            <a:off x="6836718" y="4679379"/>
            <a:ext cx="434637" cy="12829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308801" y="4509095"/>
            <a:ext cx="2570681" cy="720080"/>
          </a:xfrm>
          <a:prstGeom prst="roundRect">
            <a:avLst>
              <a:gd name="adj" fmla="val 8421"/>
            </a:avLst>
          </a:prstGeom>
          <a:solidFill>
            <a:schemeClr val="accent3">
              <a:lumMod val="60000"/>
              <a:lumOff val="4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этап (систематизация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1600" dirty="0" smtClean="0">
                <a:solidFill>
                  <a:schemeClr val="tx1"/>
                </a:solidFill>
              </a:rPr>
              <a:t>Готовый продукт </a:t>
            </a:r>
            <a:r>
              <a:rPr lang="ru-RU" sz="1600" dirty="0">
                <a:solidFill>
                  <a:schemeClr val="tx1"/>
                </a:solidFill>
              </a:rPr>
              <a:t>– результат </a:t>
            </a:r>
            <a:r>
              <a:rPr lang="ru-RU" sz="1600" dirty="0" smtClean="0">
                <a:solidFill>
                  <a:schemeClr val="tx1"/>
                </a:solidFill>
              </a:rPr>
              <a:t>работы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12143" y="5904834"/>
            <a:ext cx="7663579" cy="7752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(промежуточный и заключительный)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02896" y="6376243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28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504309"/>
            <a:ext cx="8928992" cy="623705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accent5">
                <a:lumMod val="50000"/>
              </a:schemeClr>
            </a:solidFill>
            <a:prstDash val="sysDot"/>
          </a:ln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17783" y="-142022"/>
            <a:ext cx="66722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Этапы проектной деятельности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Двойная стрелка вверх/вниз 15"/>
          <p:cNvSpPr/>
          <p:nvPr/>
        </p:nvSpPr>
        <p:spPr>
          <a:xfrm rot="18950029">
            <a:off x="2221199" y="567413"/>
            <a:ext cx="434637" cy="12829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95738" y="1764867"/>
            <a:ext cx="4752528" cy="792088"/>
          </a:xfrm>
          <a:prstGeom prst="roundRect">
            <a:avLst>
              <a:gd name="adj" fmla="val 8421"/>
            </a:avLst>
          </a:prstGeom>
          <a:solidFill>
            <a:schemeClr val="accent3">
              <a:lumMod val="40000"/>
              <a:lumOff val="60000"/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промежуточный этап (банк проектов)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Создание сетевого открытого банка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проектных работ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207374" y="620688"/>
            <a:ext cx="1576073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проект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Двойная стрелка вверх/вниз 61"/>
          <p:cNvSpPr/>
          <p:nvPr/>
        </p:nvSpPr>
        <p:spPr>
          <a:xfrm>
            <a:off x="4318676" y="692695"/>
            <a:ext cx="434637" cy="993691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Двойная стрелка вверх/вниз 66"/>
          <p:cNvSpPr/>
          <p:nvPr/>
        </p:nvSpPr>
        <p:spPr>
          <a:xfrm rot="2693621">
            <a:off x="6490879" y="571158"/>
            <a:ext cx="434637" cy="1282928"/>
          </a:xfrm>
          <a:prstGeom prst="up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177624" y="3068960"/>
            <a:ext cx="4752528" cy="792088"/>
          </a:xfrm>
          <a:prstGeom prst="roundRect">
            <a:avLst>
              <a:gd name="adj" fmla="val 8421"/>
            </a:avLst>
          </a:prstGeom>
          <a:solidFill>
            <a:schemeClr val="accent3">
              <a:lumMod val="40000"/>
              <a:lumOff val="60000"/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промежуточный этап (закрытый банк вопросов)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Создание закрытого банка вопросов оппонентов (учеников) по всем проектным работам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783963" y="601524"/>
            <a:ext cx="1576073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проект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011444" y="601524"/>
            <a:ext cx="217078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ru-RU" sz="2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ый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проект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2627784" y="2564879"/>
            <a:ext cx="430721" cy="5524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низ 42"/>
          <p:cNvSpPr/>
          <p:nvPr/>
        </p:nvSpPr>
        <p:spPr>
          <a:xfrm>
            <a:off x="4338527" y="2541278"/>
            <a:ext cx="430721" cy="5760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низ 43"/>
          <p:cNvSpPr/>
          <p:nvPr/>
        </p:nvSpPr>
        <p:spPr>
          <a:xfrm>
            <a:off x="6228184" y="2576314"/>
            <a:ext cx="430721" cy="541028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899592" y="4368674"/>
            <a:ext cx="7056784" cy="1946398"/>
            <a:chOff x="899592" y="4581128"/>
            <a:chExt cx="7056784" cy="1946398"/>
          </a:xfrm>
        </p:grpSpPr>
        <p:sp>
          <p:nvSpPr>
            <p:cNvPr id="46" name="Скругленный прямоугольник 45"/>
            <p:cNvSpPr/>
            <p:nvPr/>
          </p:nvSpPr>
          <p:spPr>
            <a:xfrm>
              <a:off x="899592" y="4581128"/>
              <a:ext cx="7056784" cy="1944216"/>
            </a:xfrm>
            <a:prstGeom prst="roundRect">
              <a:avLst>
                <a:gd name="adj" fmla="val 8421"/>
              </a:avLst>
            </a:prstGeom>
            <a:solidFill>
              <a:schemeClr val="accent3">
                <a:lumMod val="40000"/>
                <a:lumOff val="60000"/>
                <a:alpha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1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 промежуточный этап (ответы на вопросы) </a:t>
              </a:r>
            </a:p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Размещение в своей личной закрытой сетевой директории материала с анализом поступивших вопросов и ответов на них 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pic>
          <p:nvPicPr>
            <p:cNvPr id="1026" name="Picture 2" descr="&amp;Icy;&amp;ncy;&amp;fcy;&amp;ocy;&amp;scy;&amp;tcy;&amp;acy;&amp;rcy;&amp;tcy; - &amp;scy;&amp;ocy;&amp;ocy;&amp;bcy;&amp;shchcy;&amp;iecy;&amp;scy;&amp;tcy;&amp;vcy;&amp;ocy; &amp;pcy;&amp;ocy; &amp;acy;&amp;vcy;&amp;tcy;&amp;ocy;&amp;mcy;&amp;acy;&amp;tcy;&amp;icy;&amp;zcy;&amp;acy;&amp;tscy;&amp;icy;&amp;icy; &amp;bcy;&amp;ucy;&amp;khcy;&amp;gcy;&amp;acy;&amp;lcy;&amp;tcy;&amp;iecy;&amp;rcy;&amp;scy;&amp;kcy;&amp;ocy;&amp;gcy;&amp;ocy; &amp;ucy;&amp;chcy;&amp;iecy;&amp;tcy;&amp;acy;…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5405722"/>
              <a:ext cx="1080120" cy="108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2" descr="&amp;Icy;&amp;ncy;&amp;fcy;&amp;ocy;&amp;scy;&amp;tcy;&amp;acy;&amp;rcy;&amp;tcy; - &amp;scy;&amp;ocy;&amp;ocy;&amp;bcy;&amp;shchcy;&amp;iecy;&amp;scy;&amp;tcy;&amp;vcy;&amp;ocy; &amp;pcy;&amp;ocy; &amp;acy;&amp;vcy;&amp;tcy;&amp;ocy;&amp;mcy;&amp;acy;&amp;tcy;&amp;icy;&amp;zcy;&amp;acy;&amp;tscy;&amp;icy;&amp;icy; &amp;bcy;&amp;ucy;&amp;khcy;&amp;gcy;&amp;acy;&amp;lcy;&amp;tcy;&amp;iecy;&amp;rcy;&amp;scy;&amp;kcy;&amp;ocy;&amp;gcy;&amp;ocy; &amp;ucy;&amp;chcy;&amp;iecy;&amp;tcy;&amp;acy;…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3976" y="5405722"/>
              <a:ext cx="1080120" cy="108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2" descr="&amp;Icy;&amp;ncy;&amp;fcy;&amp;ocy;&amp;scy;&amp;tcy;&amp;acy;&amp;rcy;&amp;tcy; - &amp;scy;&amp;ocy;&amp;ocy;&amp;bcy;&amp;shchcy;&amp;iecy;&amp;scy;&amp;tcy;&amp;vcy;&amp;ocy; &amp;pcy;&amp;ocy; &amp;acy;&amp;vcy;&amp;tcy;&amp;ocy;&amp;mcy;&amp;acy;&amp;tcy;&amp;icy;&amp;zcy;&amp;acy;&amp;tscy;&amp;icy;&amp;icy; &amp;bcy;&amp;ucy;&amp;khcy;&amp;gcy;&amp;acy;&amp;lcy;&amp;tcy;&amp;iecy;&amp;rcy;&amp;scy;&amp;kcy;&amp;ocy;&amp;gcy;&amp;ocy; &amp;ucy;&amp;chcy;&amp;iecy;&amp;tcy;&amp;acy;…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771" y="5447406"/>
              <a:ext cx="1080120" cy="108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 rot="382060">
              <a:off x="1840512" y="5498027"/>
              <a:ext cx="71045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b="1" dirty="0"/>
                <a:t>1 проект</a:t>
              </a:r>
            </a:p>
          </p:txBody>
        </p:sp>
        <p:sp>
          <p:nvSpPr>
            <p:cNvPr id="55" name="Прямоугольник 54"/>
            <p:cNvSpPr/>
            <p:nvPr/>
          </p:nvSpPr>
          <p:spPr>
            <a:xfrm rot="382060">
              <a:off x="4296284" y="5536449"/>
              <a:ext cx="71045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b="1" dirty="0" smtClean="0"/>
                <a:t>2 </a:t>
              </a:r>
              <a:r>
                <a:rPr lang="ru-RU" sz="1100" b="1" dirty="0"/>
                <a:t>проект</a:t>
              </a:r>
            </a:p>
          </p:txBody>
        </p:sp>
        <p:sp>
          <p:nvSpPr>
            <p:cNvPr id="65" name="Прямоугольник 64"/>
            <p:cNvSpPr/>
            <p:nvPr/>
          </p:nvSpPr>
          <p:spPr>
            <a:xfrm rot="382060">
              <a:off x="6596935" y="5451974"/>
              <a:ext cx="60625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100" b="1" dirty="0"/>
                <a:t>n</a:t>
              </a:r>
              <a:r>
                <a:rPr lang="ru-RU" sz="1100" b="1" dirty="0" smtClean="0"/>
                <a:t>-</a:t>
              </a:r>
              <a:r>
                <a:rPr lang="ru-RU" sz="1100" b="1" dirty="0" err="1" smtClean="0"/>
                <a:t>ый</a:t>
              </a:r>
              <a:r>
                <a:rPr lang="ru-RU" sz="1100" b="1" dirty="0" smtClean="0"/>
                <a:t> </a:t>
              </a:r>
              <a:endParaRPr lang="en-US" sz="1100" b="1" dirty="0" smtClean="0"/>
            </a:p>
            <a:p>
              <a:pPr algn="ctr"/>
              <a:r>
                <a:rPr lang="ru-RU" sz="1100" b="1" dirty="0" smtClean="0"/>
                <a:t>проект</a:t>
              </a:r>
              <a:endParaRPr lang="ru-RU" sz="1100" b="1" dirty="0"/>
            </a:p>
          </p:txBody>
        </p:sp>
      </p:grpSp>
      <p:sp>
        <p:nvSpPr>
          <p:cNvPr id="66" name="Стрелка вниз 65"/>
          <p:cNvSpPr/>
          <p:nvPr/>
        </p:nvSpPr>
        <p:spPr>
          <a:xfrm>
            <a:off x="2645693" y="3873002"/>
            <a:ext cx="430721" cy="5524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трелка вниз 69"/>
          <p:cNvSpPr/>
          <p:nvPr/>
        </p:nvSpPr>
        <p:spPr>
          <a:xfrm>
            <a:off x="4345114" y="3861817"/>
            <a:ext cx="430721" cy="5760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трелка вниз 70"/>
          <p:cNvSpPr/>
          <p:nvPr/>
        </p:nvSpPr>
        <p:spPr>
          <a:xfrm>
            <a:off x="6234771" y="3896853"/>
            <a:ext cx="430721" cy="541028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трелка вниз 71"/>
          <p:cNvSpPr/>
          <p:nvPr/>
        </p:nvSpPr>
        <p:spPr>
          <a:xfrm>
            <a:off x="1780049" y="6174796"/>
            <a:ext cx="430721" cy="5524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трелка вниз 72"/>
          <p:cNvSpPr/>
          <p:nvPr/>
        </p:nvSpPr>
        <p:spPr>
          <a:xfrm>
            <a:off x="4397319" y="6151196"/>
            <a:ext cx="430721" cy="57606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трелка вниз 73"/>
          <p:cNvSpPr/>
          <p:nvPr/>
        </p:nvSpPr>
        <p:spPr>
          <a:xfrm>
            <a:off x="6794495" y="6174796"/>
            <a:ext cx="430721" cy="541028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89576" y="6350699"/>
            <a:ext cx="2133600" cy="365125"/>
          </a:xfrm>
        </p:spPr>
        <p:txBody>
          <a:bodyPr/>
          <a:lstStyle/>
          <a:p>
            <a:fld id="{70C75BF5-F670-45AA-AB84-5C95B30E7136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370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" grpId="0" animBg="1"/>
      <p:bldP spid="43" grpId="0" animBg="1"/>
      <p:bldP spid="44" grpId="0" animBg="1"/>
      <p:bldP spid="66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1587</Words>
  <Application>Microsoft Office PowerPoint</Application>
  <PresentationFormat>Экран (4:3)</PresentationFormat>
  <Paragraphs>304</Paragraphs>
  <Slides>32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Преимущества проектной деятельности в школе</vt:lpstr>
      <vt:lpstr>Преимущества проектной деятельности в школе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teacher</cp:lastModifiedBy>
  <cp:revision>141</cp:revision>
  <dcterms:created xsi:type="dcterms:W3CDTF">2015-01-06T07:24:08Z</dcterms:created>
  <dcterms:modified xsi:type="dcterms:W3CDTF">2016-02-22T08:06:36Z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8636926</vt:lpwstr>
  </property>
  <property fmtid="{D5CDD505-2E9C-101B-9397-08002B2CF9AE}" pid="3" name="NXPowerLiteSettings">
    <vt:lpwstr>F78002E0015000</vt:lpwstr>
  </property>
  <property fmtid="{D5CDD505-2E9C-101B-9397-08002B2CF9AE}" pid="4" name="NXPowerLiteVersion">
    <vt:lpwstr>D6.1.2</vt:lpwstr>
  </property>
</Properties>
</file>