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3" name="CustomShape 2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6480">
            <a:solidFill>
              <a:srgbClr val="000000"/>
            </a:solidFill>
            <a:round/>
          </a:ln>
        </p:spPr>
      </p:sp>
      <p:sp>
        <p:nvSpPr>
          <p:cNvPr id="2" name="CustomShape 3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CustomShape 4"/>
          <p:cNvSpPr/>
          <p:nvPr/>
        </p:nvSpPr>
        <p:spPr>
          <a:xfrm>
            <a:off x="65160" y="69840"/>
            <a:ext cx="9012960" cy="669168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6480">
            <a:solidFill>
              <a:srgbClr val="000000"/>
            </a:solidFill>
            <a:round/>
          </a:ln>
        </p:spPr>
      </p:sp>
      <p:sp>
        <p:nvSpPr>
          <p:cNvPr id="4" name="PlaceHolder 5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1400">
                <a:solidFill>
                  <a:srgbClr val="696464"/>
                </a:solidFill>
                <a:latin typeface="Perpetua"/>
              </a:rPr>
              <a:t>16.2.11</a:t>
            </a:r>
            <a:endParaRPr/>
          </a:p>
        </p:txBody>
      </p:sp>
      <p:sp>
        <p:nvSpPr>
          <p:cNvPr id="5" name="TextShape 6"/>
          <p:cNvSpPr txBox="1"/>
          <p:nvPr/>
        </p:nvSpPr>
        <p:spPr>
          <a:xfrm>
            <a:off x="914400" y="6172200"/>
            <a:ext cx="3962160" cy="456840"/>
          </a:xfrm>
          <a:prstGeom prst="rect">
            <a:avLst/>
          </a:prstGeom>
        </p:spPr>
      </p:sp>
      <p:sp>
        <p:nvSpPr>
          <p:cNvPr id="6" name="PlaceHolder 7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</p:spPr>
        <p:txBody>
          <a:bodyPr lIns="0" tIns="0" rIns="0" bIns="0"/>
          <a:lstStyle/>
          <a:p>
            <a:fld id="{71E1C1F1-F131-4141-91F1-712101B131E1}" type="slidenum">
              <a:rPr lang="ru-RU" sz="1400">
                <a:solidFill>
                  <a:srgbClr val="FFFFFF"/>
                </a:solidFill>
                <a:latin typeface="Franklin Gothic Book"/>
              </a:rPr>
              <a:pPr/>
              <a:t>‹#›</a:t>
            </a:fld>
            <a:endParaRPr/>
          </a:p>
        </p:txBody>
      </p:sp>
      <p:sp>
        <p:nvSpPr>
          <p:cNvPr id="7" name="CustomShape 8"/>
          <p:cNvSpPr/>
          <p:nvPr/>
        </p:nvSpPr>
        <p:spPr>
          <a:xfrm>
            <a:off x="63000" y="1449360"/>
            <a:ext cx="9021240" cy="1527120"/>
          </a:xfrm>
          <a:prstGeom prst="rect">
            <a:avLst/>
          </a:prstGeom>
          <a:solidFill>
            <a:srgbClr val="D34817"/>
          </a:solidFill>
        </p:spPr>
      </p:sp>
      <p:sp>
        <p:nvSpPr>
          <p:cNvPr id="8" name="CustomShape 9"/>
          <p:cNvSpPr/>
          <p:nvPr/>
        </p:nvSpPr>
        <p:spPr>
          <a:xfrm>
            <a:off x="63000" y="1396800"/>
            <a:ext cx="9021240" cy="120240"/>
          </a:xfrm>
          <a:prstGeom prst="rect">
            <a:avLst/>
          </a:prstGeom>
          <a:solidFill>
            <a:srgbClr val="E5B1AB"/>
          </a:solidFill>
        </p:spPr>
      </p:sp>
      <p:sp>
        <p:nvSpPr>
          <p:cNvPr id="9" name="CustomShape 10"/>
          <p:cNvSpPr/>
          <p:nvPr/>
        </p:nvSpPr>
        <p:spPr>
          <a:xfrm>
            <a:off x="63000" y="2976480"/>
            <a:ext cx="9021240" cy="110160"/>
          </a:xfrm>
          <a:prstGeom prst="rect">
            <a:avLst/>
          </a:prstGeom>
          <a:solidFill>
            <a:srgbClr val="918485"/>
          </a:solidFill>
        </p:spPr>
      </p:sp>
      <p:sp>
        <p:nvSpPr>
          <p:cNvPr id="10" name="PlaceHolder 11"/>
          <p:cNvSpPr>
            <a:spLocks noGrp="1"/>
          </p:cNvSpPr>
          <p:nvPr>
            <p:ph type="title"/>
          </p:nvPr>
        </p:nvSpPr>
        <p:spPr>
          <a:xfrm>
            <a:off x="457200" y="1505880"/>
            <a:ext cx="8229240" cy="146952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ru-RU" sz="4000">
                <a:solidFill>
                  <a:srgbClr val="FFFFFF"/>
                </a:solidFill>
                <a:latin typeface="Franklin Gothic Book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1" name="PlaceHolder 1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Четвертый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13" name="CustomShape 2"/>
          <p:cNvSpPr/>
          <p:nvPr/>
        </p:nvSpPr>
        <p:spPr>
          <a:xfrm>
            <a:off x="64080" y="69840"/>
            <a:ext cx="9012960" cy="6693120"/>
          </a:xfrm>
          <a:prstGeom prst="roundRect">
            <a:avLst>
              <a:gd name="adj" fmla="val 3600"/>
            </a:avLst>
          </a:prstGeom>
          <a:solidFill>
            <a:srgbClr val="FFFFFF"/>
          </a:solidFill>
          <a:ln w="6480">
            <a:solidFill>
              <a:srgbClr val="000000"/>
            </a:solidFill>
            <a:round/>
          </a:ln>
        </p:spPr>
      </p:sp>
      <p:sp>
        <p:nvSpPr>
          <p:cNvPr id="14" name="PlaceHolder 3"/>
          <p:cNvSpPr>
            <a:spLocks noGrp="1"/>
          </p:cNvSpPr>
          <p:nvPr>
            <p:ph type="title"/>
          </p:nvPr>
        </p:nvSpPr>
        <p:spPr>
          <a:xfrm>
            <a:off x="914400" y="274680"/>
            <a:ext cx="7772040" cy="114264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4000">
                <a:solidFill>
                  <a:srgbClr val="696464"/>
                </a:solidFill>
                <a:latin typeface="Franklin Gothic Book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dt"/>
          </p:nvPr>
        </p:nvSpPr>
        <p:spPr>
          <a:xfrm>
            <a:off x="6172200" y="6191280"/>
            <a:ext cx="2476080" cy="47592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ru-RU" sz="1400">
                <a:solidFill>
                  <a:srgbClr val="696464"/>
                </a:solidFill>
                <a:latin typeface="Perpetua"/>
              </a:rPr>
              <a:t>16.2.11</a:t>
            </a:r>
            <a:endParaRPr/>
          </a:p>
        </p:txBody>
      </p:sp>
      <p:sp>
        <p:nvSpPr>
          <p:cNvPr id="16" name="TextShape 5"/>
          <p:cNvSpPr txBox="1"/>
          <p:nvPr/>
        </p:nvSpPr>
        <p:spPr>
          <a:xfrm>
            <a:off x="914400" y="6172200"/>
            <a:ext cx="3962160" cy="456840"/>
          </a:xfrm>
          <a:prstGeom prst="rect">
            <a:avLst/>
          </a:prstGeom>
        </p:spPr>
      </p:sp>
      <p:sp>
        <p:nvSpPr>
          <p:cNvPr id="17" name="PlaceHolder 6"/>
          <p:cNvSpPr>
            <a:spLocks noGrp="1"/>
          </p:cNvSpPr>
          <p:nvPr>
            <p:ph type="sldNum"/>
          </p:nvPr>
        </p:nvSpPr>
        <p:spPr>
          <a:xfrm>
            <a:off x="146160" y="6210360"/>
            <a:ext cx="456840" cy="456840"/>
          </a:xfrm>
          <a:prstGeom prst="rect">
            <a:avLst/>
          </a:prstGeom>
        </p:spPr>
        <p:txBody>
          <a:bodyPr lIns="90000" tIns="45000" rIns="90000" bIns="45000"/>
          <a:lstStyle/>
          <a:p>
            <a:fld id="{51A10101-1111-41B1-8131-71D16121B1D1}" type="slidenum">
              <a:rPr lang="ru-RU" sz="1400">
                <a:solidFill>
                  <a:srgbClr val="FFFFFF"/>
                </a:solidFill>
                <a:latin typeface="Franklin Gothic Book"/>
              </a:rPr>
              <a:pPr/>
              <a:t>‹#›</a:t>
            </a:fld>
            <a:endParaRPr/>
          </a:p>
        </p:txBody>
      </p:sp>
      <p:sp>
        <p:nvSpPr>
          <p:cNvPr id="18" name="PlaceHolder 7"/>
          <p:cNvSpPr>
            <a:spLocks noGrp="1"/>
          </p:cNvSpPr>
          <p:nvPr>
            <p:ph type="body"/>
          </p:nvPr>
        </p:nvSpPr>
        <p:spPr>
          <a:xfrm>
            <a:off x="914400" y="1447920"/>
            <a:ext cx="7772040" cy="457164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Четвертый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Восьмой уровень структуры</a:t>
            </a:r>
            <a:endParaRPr/>
          </a:p>
          <a:p>
            <a:pPr>
              <a:buSzPct val="85000"/>
              <a:buFont typeface="Wingdings 2"/>
              <a:buChar char=""/>
            </a:pPr>
            <a:r>
              <a:rPr lang="ru-RU" sz="2600">
                <a:solidFill>
                  <a:srgbClr val="000000"/>
                </a:solidFill>
                <a:latin typeface="Perpetua"/>
              </a:rPr>
              <a:t>Девятый уровень структурыОбразец текста</a:t>
            </a:r>
            <a:endParaRPr/>
          </a:p>
          <a:p>
            <a:pPr lvl="1">
              <a:buSzPct val="85000"/>
              <a:buFont typeface="Wingdings 2"/>
              <a:buChar char=""/>
            </a:pPr>
            <a:r>
              <a:rPr lang="ru-RU" sz="2400">
                <a:solidFill>
                  <a:srgbClr val="000000"/>
                </a:solidFill>
                <a:latin typeface="Perpetua"/>
              </a:rPr>
              <a:t>Второй уровень</a:t>
            </a:r>
            <a:endParaRPr/>
          </a:p>
          <a:p>
            <a:pPr lvl="1">
              <a:buSzPct val="85000"/>
              <a:buFont typeface="Wingdings 2"/>
              <a:buChar char=""/>
            </a:pPr>
            <a:r>
              <a:rPr lang="ru-RU" sz="2000">
                <a:solidFill>
                  <a:srgbClr val="000000"/>
                </a:solidFill>
                <a:latin typeface="Perpetua"/>
              </a:rPr>
              <a:t>Третий уровень</a:t>
            </a:r>
            <a:endParaRPr/>
          </a:p>
          <a:p>
            <a:pPr lvl="2">
              <a:buSzPct val="85000"/>
              <a:buFont typeface="Wingdings 2"/>
              <a:buChar char=""/>
            </a:pPr>
            <a:r>
              <a:rPr lang="ru-RU" sz="2000">
                <a:solidFill>
                  <a:srgbClr val="000000"/>
                </a:solidFill>
                <a:latin typeface="Perpetua"/>
              </a:rPr>
              <a:t>Четвертый уровень</a:t>
            </a:r>
            <a:endParaRPr/>
          </a:p>
          <a:p>
            <a:pPr lvl="3">
              <a:buSzPct val="80000"/>
              <a:buFont typeface="Wingdings 2"/>
              <a:buChar char=""/>
            </a:pPr>
            <a:r>
              <a:rPr lang="ru-RU" sz="2000">
                <a:solidFill>
                  <a:srgbClr val="000000"/>
                </a:solidFill>
                <a:latin typeface="Perpetua"/>
              </a:rPr>
              <a:t>Пятый уровень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/>
          <p:cNvSpPr/>
          <p:nvPr/>
        </p:nvSpPr>
        <p:spPr>
          <a:xfrm>
            <a:off x="1428840" y="1143000"/>
            <a:ext cx="6929280" cy="475416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6600" b="1">
                <a:solidFill>
                  <a:srgbClr val="F1F1F1"/>
                </a:solidFill>
                <a:latin typeface="Perpetua"/>
              </a:rPr>
              <a:t>«Науки юношей питают…»</a:t>
            </a:r>
            <a:endParaRPr/>
          </a:p>
          <a:p>
            <a:endParaRPr/>
          </a:p>
          <a:p>
            <a:endParaRPr/>
          </a:p>
        </p:txBody>
      </p:sp>
      <p:sp>
        <p:nvSpPr>
          <p:cNvPr id="20" name="CustomShape 2"/>
          <p:cNvSpPr/>
          <p:nvPr/>
        </p:nvSpPr>
        <p:spPr>
          <a:xfrm>
            <a:off x="4040640" y="4357800"/>
            <a:ext cx="4767840" cy="1310760"/>
          </a:xfrm>
          <a:prstGeom prst="rect">
            <a:avLst/>
          </a:prstGeom>
        </p:spPr>
        <p:txBody>
          <a:bodyPr wrap="none"/>
          <a:lstStyle/>
          <a:p>
            <a:endParaRPr/>
          </a:p>
          <a:p>
            <a:pPr algn="ctr"/>
            <a:r>
              <a:rPr lang="ru-RU" sz="4000" b="1">
                <a:solidFill>
                  <a:srgbClr val="669900"/>
                </a:solidFill>
                <a:latin typeface="Perpetua"/>
              </a:rPr>
              <a:t>М.В. Ломоносов</a:t>
            </a:r>
            <a:endParaRPr/>
          </a:p>
        </p:txBody>
      </p:sp>
      <p:pic>
        <p:nvPicPr>
          <p:cNvPr id="21" name="Рисунок 7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285840" y="3857760"/>
            <a:ext cx="3454560" cy="249516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714240" y="1143000"/>
            <a:ext cx="8000640" cy="25902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Perpetua"/>
              </a:rPr>
              <a:t>«Вольво», название автомобиля,</a:t>
            </a:r>
            <a:endParaRPr/>
          </a:p>
          <a:p>
            <a:pPr algn="ctr"/>
            <a:r>
              <a:rPr lang="ru-RU" sz="3200" b="1">
                <a:solidFill>
                  <a:srgbClr val="0070C0"/>
                </a:solidFill>
                <a:latin typeface="Perpetua"/>
              </a:rPr>
              <a:t>в переводе с латинского означает</a:t>
            </a:r>
            <a:endParaRPr/>
          </a:p>
          <a:p>
            <a:pPr algn="ctr"/>
            <a:r>
              <a:rPr lang="ru-RU" sz="3200" b="1">
                <a:solidFill>
                  <a:srgbClr val="0070C0"/>
                </a:solidFill>
                <a:latin typeface="Perpetua"/>
              </a:rPr>
              <a:t>«я качусь».</a:t>
            </a:r>
            <a:endParaRPr/>
          </a:p>
          <a:p>
            <a:endParaRPr/>
          </a:p>
        </p:txBody>
      </p:sp>
      <p:pic>
        <p:nvPicPr>
          <p:cNvPr id="46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280" y="2857320"/>
            <a:ext cx="6429240" cy="3714480"/>
          </a:xfrm>
          <a:prstGeom prst="rect">
            <a:avLst/>
          </a:prstGeom>
        </p:spPr>
      </p:pic>
      <p:sp>
        <p:nvSpPr>
          <p:cNvPr id="47" name="CustomShape 2"/>
          <p:cNvSpPr/>
          <p:nvPr/>
        </p:nvSpPr>
        <p:spPr>
          <a:xfrm>
            <a:off x="1643040" y="28584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4786200" y="1571760"/>
            <a:ext cx="3928680" cy="33836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В 15 веке Леонардо да Винчи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создал проект велосипеда</a:t>
            </a:r>
            <a:endParaRPr/>
          </a:p>
        </p:txBody>
      </p:sp>
      <p:pic>
        <p:nvPicPr>
          <p:cNvPr id="49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571320" y="1214280"/>
            <a:ext cx="3500280" cy="5290560"/>
          </a:xfrm>
          <a:prstGeom prst="rect">
            <a:avLst/>
          </a:prstGeom>
        </p:spPr>
      </p:pic>
      <p:sp>
        <p:nvSpPr>
          <p:cNvPr id="50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-83160" y="1500120"/>
            <a:ext cx="93445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Манную крупу делают из пшеницы</a:t>
            </a:r>
            <a:endParaRPr/>
          </a:p>
        </p:txBody>
      </p:sp>
      <p:pic>
        <p:nvPicPr>
          <p:cNvPr id="52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357200" y="2428920"/>
            <a:ext cx="6351120" cy="4045680"/>
          </a:xfrm>
          <a:prstGeom prst="rect">
            <a:avLst/>
          </a:prstGeom>
        </p:spPr>
      </p:pic>
      <p:sp>
        <p:nvSpPr>
          <p:cNvPr id="53" name="CustomShape 2"/>
          <p:cNvSpPr/>
          <p:nvPr/>
        </p:nvSpPr>
        <p:spPr>
          <a:xfrm>
            <a:off x="1643040" y="357120"/>
            <a:ext cx="592884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stomShape 1"/>
          <p:cNvSpPr/>
          <p:nvPr/>
        </p:nvSpPr>
        <p:spPr>
          <a:xfrm>
            <a:off x="-232560" y="1071720"/>
            <a:ext cx="9762120" cy="173772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В столице Нидерландов Амстердаме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есть улицы Пифагора, Архимеда,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Ньютона и Коперника</a:t>
            </a:r>
            <a:endParaRPr/>
          </a:p>
        </p:txBody>
      </p:sp>
      <p:pic>
        <p:nvPicPr>
          <p:cNvPr id="55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571760" y="3000240"/>
            <a:ext cx="5928840" cy="3596760"/>
          </a:xfrm>
          <a:prstGeom prst="rect">
            <a:avLst/>
          </a:prstGeom>
        </p:spPr>
      </p:pic>
      <p:sp>
        <p:nvSpPr>
          <p:cNvPr id="56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stomShape 1"/>
          <p:cNvSpPr/>
          <p:nvPr/>
        </p:nvSpPr>
        <p:spPr>
          <a:xfrm>
            <a:off x="3214800" y="2500200"/>
            <a:ext cx="5928840" cy="17377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Собор Парижской Богоматери построен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в готическом стиле</a:t>
            </a:r>
            <a:endParaRPr/>
          </a:p>
        </p:txBody>
      </p:sp>
      <p:pic>
        <p:nvPicPr>
          <p:cNvPr id="5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214200" y="1357200"/>
            <a:ext cx="3357360" cy="4986000"/>
          </a:xfrm>
          <a:prstGeom prst="rect">
            <a:avLst/>
          </a:prstGeom>
        </p:spPr>
      </p:pic>
      <p:sp>
        <p:nvSpPr>
          <p:cNvPr id="59" name="CustomShape 2"/>
          <p:cNvSpPr/>
          <p:nvPr/>
        </p:nvSpPr>
        <p:spPr>
          <a:xfrm>
            <a:off x="1643040" y="28584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ustomShape 1"/>
          <p:cNvSpPr/>
          <p:nvPr/>
        </p:nvSpPr>
        <p:spPr>
          <a:xfrm>
            <a:off x="4286160" y="2428920"/>
            <a:ext cx="4643280" cy="2835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Настоящая фамилия писателя Даниеля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Дефо - Фо</a:t>
            </a:r>
            <a:endParaRPr/>
          </a:p>
        </p:txBody>
      </p:sp>
      <p:pic>
        <p:nvPicPr>
          <p:cNvPr id="61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1428840"/>
            <a:ext cx="3941280" cy="4785840"/>
          </a:xfrm>
          <a:prstGeom prst="rect">
            <a:avLst/>
          </a:prstGeom>
        </p:spPr>
      </p:pic>
      <p:sp>
        <p:nvSpPr>
          <p:cNvPr id="62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stomShape 1"/>
          <p:cNvSpPr/>
          <p:nvPr/>
        </p:nvSpPr>
        <p:spPr>
          <a:xfrm>
            <a:off x="1643040" y="357120"/>
            <a:ext cx="6143400" cy="17377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5400" b="1">
                <a:solidFill>
                  <a:srgbClr val="009900"/>
                </a:solidFill>
                <a:latin typeface="Perpetua"/>
              </a:rPr>
              <a:t>«Назови науку»</a:t>
            </a:r>
            <a:endParaRPr/>
          </a:p>
        </p:txBody>
      </p:sp>
      <p:pic>
        <p:nvPicPr>
          <p:cNvPr id="64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643040" y="1357200"/>
            <a:ext cx="6071760" cy="522468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ustomShape 1"/>
          <p:cNvSpPr/>
          <p:nvPr/>
        </p:nvSpPr>
        <p:spPr>
          <a:xfrm>
            <a:off x="-481320" y="642960"/>
            <a:ext cx="9723960" cy="2102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Наука, изучающая прошлое</a:t>
            </a:r>
            <a:endParaRPr/>
          </a:p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 человеческого общества по памятникам</a:t>
            </a:r>
            <a:endParaRPr/>
          </a:p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материальной культуры</a:t>
            </a:r>
            <a:endParaRPr/>
          </a:p>
          <a:p>
            <a:endParaRPr/>
          </a:p>
        </p:txBody>
      </p:sp>
      <p:pic>
        <p:nvPicPr>
          <p:cNvPr id="66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571320" y="2759400"/>
            <a:ext cx="4643280" cy="3187440"/>
          </a:xfrm>
          <a:prstGeom prst="rect">
            <a:avLst/>
          </a:prstGeom>
        </p:spPr>
      </p:pic>
      <p:sp>
        <p:nvSpPr>
          <p:cNvPr id="67" name="CustomShape 2"/>
          <p:cNvSpPr/>
          <p:nvPr/>
        </p:nvSpPr>
        <p:spPr>
          <a:xfrm>
            <a:off x="5286240" y="5143680"/>
            <a:ext cx="366444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2060"/>
                </a:solidFill>
                <a:latin typeface="Perpetua"/>
              </a:rPr>
              <a:t>Археология</a:t>
            </a:r>
            <a:endParaRPr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-312120" y="285840"/>
            <a:ext cx="9335160" cy="20415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Раздел кибернетики, изучающий</a:t>
            </a:r>
            <a:endParaRPr/>
          </a:p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структуру и жизнедеятельность</a:t>
            </a:r>
            <a:endParaRPr/>
          </a:p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организмов с целью их использования</a:t>
            </a:r>
            <a:endParaRPr/>
          </a:p>
          <a:p>
            <a:pPr algn="ctr"/>
            <a:r>
              <a:rPr lang="ru-RU" sz="3200" b="1">
                <a:solidFill>
                  <a:srgbClr val="009900"/>
                </a:solidFill>
                <a:latin typeface="Perpetua"/>
              </a:rPr>
              <a:t>в решении инженерных задач</a:t>
            </a:r>
            <a:endParaRPr/>
          </a:p>
        </p:txBody>
      </p:sp>
      <p:sp>
        <p:nvSpPr>
          <p:cNvPr id="69" name="CustomShape 2"/>
          <p:cNvSpPr/>
          <p:nvPr/>
        </p:nvSpPr>
        <p:spPr>
          <a:xfrm>
            <a:off x="5715000" y="4786200"/>
            <a:ext cx="3214440" cy="17377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Бионика</a:t>
            </a:r>
            <a:endParaRPr/>
          </a:p>
        </p:txBody>
      </p:sp>
      <p:pic>
        <p:nvPicPr>
          <p:cNvPr id="70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2714760"/>
            <a:ext cx="5214600" cy="34714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1"/>
          <p:cNvSpPr/>
          <p:nvPr/>
        </p:nvSpPr>
        <p:spPr>
          <a:xfrm>
            <a:off x="409320" y="428760"/>
            <a:ext cx="8579160" cy="173772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9900"/>
                </a:solidFill>
                <a:latin typeface="Perpetua"/>
              </a:rPr>
              <a:t>Комплекс наук, изучающих</a:t>
            </a:r>
            <a:endParaRPr/>
          </a:p>
          <a:p>
            <a:pPr algn="ctr"/>
            <a:r>
              <a:rPr lang="ru-RU" sz="3600" b="1">
                <a:solidFill>
                  <a:srgbClr val="009900"/>
                </a:solidFill>
                <a:latin typeface="Perpetua"/>
              </a:rPr>
              <a:t> болезни животных, их лечение</a:t>
            </a:r>
            <a:endParaRPr/>
          </a:p>
          <a:p>
            <a:pPr algn="ctr"/>
            <a:r>
              <a:rPr lang="ru-RU" sz="3600" b="1">
                <a:solidFill>
                  <a:srgbClr val="009900"/>
                </a:solidFill>
                <a:latin typeface="Perpetua"/>
              </a:rPr>
              <a:t>и предупреждение</a:t>
            </a:r>
            <a:endParaRPr/>
          </a:p>
        </p:txBody>
      </p:sp>
      <p:sp>
        <p:nvSpPr>
          <p:cNvPr id="72" name="CustomShape 2"/>
          <p:cNvSpPr/>
          <p:nvPr/>
        </p:nvSpPr>
        <p:spPr>
          <a:xfrm>
            <a:off x="4390920" y="4643280"/>
            <a:ext cx="4752720" cy="6404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Perpetua"/>
              </a:rPr>
              <a:t>Ветеринария</a:t>
            </a:r>
            <a:endParaRPr/>
          </a:p>
        </p:txBody>
      </p:sp>
      <p:pic>
        <p:nvPicPr>
          <p:cNvPr id="73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214200" y="2428920"/>
            <a:ext cx="3928680" cy="39286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stomShape 1"/>
          <p:cNvSpPr/>
          <p:nvPr/>
        </p:nvSpPr>
        <p:spPr>
          <a:xfrm>
            <a:off x="246960" y="785880"/>
            <a:ext cx="8917560" cy="11890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7200" b="1">
                <a:solidFill>
                  <a:srgbClr val="000000"/>
                </a:solidFill>
                <a:latin typeface="Perpetua"/>
              </a:rPr>
              <a:t>«Верите ли вы?»</a:t>
            </a:r>
            <a:endParaRPr/>
          </a:p>
        </p:txBody>
      </p:sp>
      <p:pic>
        <p:nvPicPr>
          <p:cNvPr id="23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571840" y="2286000"/>
            <a:ext cx="3933360" cy="400032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-77040" y="642960"/>
            <a:ext cx="9621720" cy="11890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Наука о законах наследственности </a:t>
            </a:r>
            <a:endParaRPr/>
          </a:p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и изменчивости организмов</a:t>
            </a:r>
            <a:endParaRPr/>
          </a:p>
        </p:txBody>
      </p:sp>
      <p:sp>
        <p:nvSpPr>
          <p:cNvPr id="75" name="CustomShape 2"/>
          <p:cNvSpPr/>
          <p:nvPr/>
        </p:nvSpPr>
        <p:spPr>
          <a:xfrm>
            <a:off x="5447160" y="4857840"/>
            <a:ext cx="377568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Генетика</a:t>
            </a:r>
            <a:endParaRPr/>
          </a:p>
        </p:txBody>
      </p:sp>
      <p:pic>
        <p:nvPicPr>
          <p:cNvPr id="76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40" y="2428920"/>
            <a:ext cx="5013000" cy="355356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0" y="428760"/>
            <a:ext cx="8802720" cy="30776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Историческая дисциплина, занимающаяся</a:t>
            </a:r>
            <a:endParaRPr/>
          </a:p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изучением, истолкованием и составлением</a:t>
            </a:r>
            <a:endParaRPr/>
          </a:p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гербов</a:t>
            </a:r>
            <a:endParaRPr/>
          </a:p>
          <a:p>
            <a:endParaRPr/>
          </a:p>
        </p:txBody>
      </p:sp>
      <p:sp>
        <p:nvSpPr>
          <p:cNvPr id="78" name="CustomShape 2"/>
          <p:cNvSpPr/>
          <p:nvPr/>
        </p:nvSpPr>
        <p:spPr>
          <a:xfrm>
            <a:off x="5214960" y="5286240"/>
            <a:ext cx="3928680" cy="6404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Perpetua"/>
              </a:rPr>
              <a:t>Геральдика</a:t>
            </a:r>
            <a:endParaRPr/>
          </a:p>
        </p:txBody>
      </p:sp>
      <p:pic>
        <p:nvPicPr>
          <p:cNvPr id="79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285840" y="2286000"/>
            <a:ext cx="5000400" cy="409392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0" y="357120"/>
            <a:ext cx="8715240" cy="228636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Часть учения о письме, исследующая</a:t>
            </a:r>
            <a:endParaRPr/>
          </a:p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соотношения между буквами и звуками</a:t>
            </a:r>
            <a:endParaRPr/>
          </a:p>
        </p:txBody>
      </p:sp>
      <p:sp>
        <p:nvSpPr>
          <p:cNvPr id="81" name="CustomShape 2"/>
          <p:cNvSpPr/>
          <p:nvPr/>
        </p:nvSpPr>
        <p:spPr>
          <a:xfrm>
            <a:off x="5643360" y="5214960"/>
            <a:ext cx="363240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Графика</a:t>
            </a:r>
            <a:endParaRPr/>
          </a:p>
        </p:txBody>
      </p:sp>
      <p:pic>
        <p:nvPicPr>
          <p:cNvPr id="82" name="Рисунок 5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214200" y="2214720"/>
            <a:ext cx="5524200" cy="41428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-520920" y="214200"/>
            <a:ext cx="10124640" cy="155412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Учение о наследственном</a:t>
            </a:r>
            <a:endParaRPr/>
          </a:p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здоровье человека и путях улучшения его </a:t>
            </a:r>
            <a:endParaRPr/>
          </a:p>
          <a:p>
            <a:pPr algn="ctr"/>
            <a:r>
              <a:rPr lang="ru-RU" sz="3200" b="1">
                <a:solidFill>
                  <a:srgbClr val="006600"/>
                </a:solidFill>
                <a:latin typeface="Perpetua"/>
              </a:rPr>
              <a:t>наследственности</a:t>
            </a:r>
            <a:endParaRPr/>
          </a:p>
        </p:txBody>
      </p:sp>
      <p:sp>
        <p:nvSpPr>
          <p:cNvPr id="84" name="CustomShape 2"/>
          <p:cNvSpPr/>
          <p:nvPr/>
        </p:nvSpPr>
        <p:spPr>
          <a:xfrm>
            <a:off x="4903200" y="4786200"/>
            <a:ext cx="377856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Евгеника</a:t>
            </a:r>
            <a:endParaRPr/>
          </a:p>
        </p:txBody>
      </p:sp>
      <p:pic>
        <p:nvPicPr>
          <p:cNvPr id="85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571320" y="1928880"/>
            <a:ext cx="3857400" cy="471456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154800" y="500040"/>
            <a:ext cx="918144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Раздел зоологии, изучающий рыб</a:t>
            </a:r>
            <a:endParaRPr/>
          </a:p>
        </p:txBody>
      </p:sp>
      <p:sp>
        <p:nvSpPr>
          <p:cNvPr id="87" name="CustomShape 2"/>
          <p:cNvSpPr/>
          <p:nvPr/>
        </p:nvSpPr>
        <p:spPr>
          <a:xfrm>
            <a:off x="5857920" y="5000760"/>
            <a:ext cx="3071520" cy="11890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Perpetua"/>
              </a:rPr>
              <a:t>Ихтиология</a:t>
            </a:r>
            <a:endParaRPr/>
          </a:p>
        </p:txBody>
      </p:sp>
      <p:pic>
        <p:nvPicPr>
          <p:cNvPr id="88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1785960"/>
            <a:ext cx="5357520" cy="427644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428920" y="571320"/>
            <a:ext cx="4571640" cy="131076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6600"/>
                </a:solidFill>
                <a:latin typeface="Perpetua"/>
              </a:rPr>
              <a:t>Наука о собаках</a:t>
            </a:r>
            <a:endParaRPr/>
          </a:p>
        </p:txBody>
      </p:sp>
      <p:sp>
        <p:nvSpPr>
          <p:cNvPr id="90" name="CustomShape 2"/>
          <p:cNvSpPr/>
          <p:nvPr/>
        </p:nvSpPr>
        <p:spPr>
          <a:xfrm>
            <a:off x="4572000" y="4857840"/>
            <a:ext cx="414288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2060"/>
                </a:solidFill>
                <a:latin typeface="Perpetua"/>
              </a:rPr>
              <a:t>Кинология</a:t>
            </a:r>
            <a:endParaRPr/>
          </a:p>
        </p:txBody>
      </p:sp>
      <p:pic>
        <p:nvPicPr>
          <p:cNvPr id="91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60" y="1534320"/>
            <a:ext cx="3428640" cy="5059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695520" y="428760"/>
            <a:ext cx="8016840" cy="11890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Наука о приемах и средствах </a:t>
            </a:r>
            <a:endParaRPr/>
          </a:p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раскрытия преступлений</a:t>
            </a:r>
            <a:endParaRPr/>
          </a:p>
        </p:txBody>
      </p:sp>
      <p:sp>
        <p:nvSpPr>
          <p:cNvPr id="93" name="CustomShape 2"/>
          <p:cNvSpPr/>
          <p:nvPr/>
        </p:nvSpPr>
        <p:spPr>
          <a:xfrm>
            <a:off x="2928960" y="5929200"/>
            <a:ext cx="4214520" cy="11890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Perpetua"/>
              </a:rPr>
              <a:t>Криминалистика</a:t>
            </a:r>
            <a:endParaRPr/>
          </a:p>
        </p:txBody>
      </p:sp>
      <p:pic>
        <p:nvPicPr>
          <p:cNvPr id="94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2214720" y="1928880"/>
            <a:ext cx="5500440" cy="378576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-540360" y="571320"/>
            <a:ext cx="1015956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Наука о законах и формах мышления</a:t>
            </a:r>
            <a:endParaRPr/>
          </a:p>
        </p:txBody>
      </p:sp>
      <p:sp>
        <p:nvSpPr>
          <p:cNvPr id="96" name="CustomShape 2"/>
          <p:cNvSpPr/>
          <p:nvPr/>
        </p:nvSpPr>
        <p:spPr>
          <a:xfrm>
            <a:off x="5703120" y="4643280"/>
            <a:ext cx="292392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Логика</a:t>
            </a:r>
            <a:endParaRPr/>
          </a:p>
        </p:txBody>
      </p:sp>
      <p:pic>
        <p:nvPicPr>
          <p:cNvPr id="97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8760" y="2286000"/>
            <a:ext cx="5020920" cy="3142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08080" y="500040"/>
            <a:ext cx="9443520" cy="11890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Раздел дефектологии, изучающий </a:t>
            </a:r>
            <a:endParaRPr/>
          </a:p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недостатки речи</a:t>
            </a:r>
            <a:endParaRPr/>
          </a:p>
        </p:txBody>
      </p:sp>
      <p:sp>
        <p:nvSpPr>
          <p:cNvPr id="99" name="CustomShape 2"/>
          <p:cNvSpPr/>
          <p:nvPr/>
        </p:nvSpPr>
        <p:spPr>
          <a:xfrm>
            <a:off x="5615640" y="5072040"/>
            <a:ext cx="3213360" cy="7012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2060"/>
                </a:solidFill>
                <a:latin typeface="Perpetua"/>
              </a:rPr>
              <a:t>Логопедия</a:t>
            </a:r>
            <a:endParaRPr/>
          </a:p>
        </p:txBody>
      </p:sp>
      <p:pic>
        <p:nvPicPr>
          <p:cNvPr id="100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2071800"/>
            <a:ext cx="4785840" cy="435744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30240" y="571320"/>
            <a:ext cx="933048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Раздел зоологии, изучающий птиц</a:t>
            </a:r>
            <a:endParaRPr/>
          </a:p>
        </p:txBody>
      </p:sp>
      <p:sp>
        <p:nvSpPr>
          <p:cNvPr id="102" name="CustomShape 2"/>
          <p:cNvSpPr/>
          <p:nvPr/>
        </p:nvSpPr>
        <p:spPr>
          <a:xfrm>
            <a:off x="4805640" y="4429080"/>
            <a:ext cx="3893040" cy="7012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2060"/>
                </a:solidFill>
                <a:latin typeface="Perpetua"/>
              </a:rPr>
              <a:t>Орнитология</a:t>
            </a:r>
            <a:endParaRPr/>
          </a:p>
        </p:txBody>
      </p:sp>
      <p:pic>
        <p:nvPicPr>
          <p:cNvPr id="103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60" y="1500120"/>
            <a:ext cx="3857400" cy="50716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stomShape 1"/>
          <p:cNvSpPr/>
          <p:nvPr/>
        </p:nvSpPr>
        <p:spPr>
          <a:xfrm>
            <a:off x="4357800" y="2571840"/>
            <a:ext cx="4643280" cy="25297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70C0"/>
                </a:solidFill>
                <a:latin typeface="Perpetua"/>
              </a:rPr>
              <a:t>Колосс Родосский-самое высокое чудо света</a:t>
            </a:r>
            <a:endParaRPr/>
          </a:p>
        </p:txBody>
      </p:sp>
      <p:sp>
        <p:nvSpPr>
          <p:cNvPr id="25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  <p:pic>
        <p:nvPicPr>
          <p:cNvPr id="26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14200" y="1500120"/>
            <a:ext cx="4036680" cy="454140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545400" y="571320"/>
            <a:ext cx="84895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6600"/>
                </a:solidFill>
                <a:latin typeface="Perpetua"/>
              </a:rPr>
              <a:t>Наука об ораторском искусстве</a:t>
            </a:r>
            <a:endParaRPr/>
          </a:p>
        </p:txBody>
      </p:sp>
      <p:sp>
        <p:nvSpPr>
          <p:cNvPr id="105" name="CustomShape 2"/>
          <p:cNvSpPr/>
          <p:nvPr/>
        </p:nvSpPr>
        <p:spPr>
          <a:xfrm>
            <a:off x="5429160" y="4643280"/>
            <a:ext cx="3142800" cy="7621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400" b="1">
                <a:solidFill>
                  <a:srgbClr val="002060"/>
                </a:solidFill>
                <a:latin typeface="Perpetua"/>
              </a:rPr>
              <a:t>Риторика</a:t>
            </a:r>
            <a:endParaRPr/>
          </a:p>
        </p:txBody>
      </p:sp>
      <p:pic>
        <p:nvPicPr>
          <p:cNvPr id="10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1643040"/>
            <a:ext cx="4357440" cy="476028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500" fill="freeze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2" dur="2000" fill="freeze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7" dur="500" fill="freeze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786200" y="1500120"/>
            <a:ext cx="3779640" cy="3833280"/>
          </a:xfrm>
          <a:prstGeom prst="rect">
            <a:avLst/>
          </a:prstGeom>
        </p:spPr>
      </p:pic>
      <p:sp>
        <p:nvSpPr>
          <p:cNvPr id="108" name="CustomShape 1"/>
          <p:cNvSpPr/>
          <p:nvPr/>
        </p:nvSpPr>
        <p:spPr>
          <a:xfrm>
            <a:off x="255600" y="5072040"/>
            <a:ext cx="3885480" cy="7012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734536"/>
                </a:solidFill>
                <a:latin typeface="Perpetua"/>
              </a:rPr>
              <a:t>А. Ф. Мебиус</a:t>
            </a:r>
            <a:endParaRPr/>
          </a:p>
        </p:txBody>
      </p:sp>
      <p:pic>
        <p:nvPicPr>
          <p:cNvPr id="109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714240" y="500040"/>
            <a:ext cx="2999880" cy="416700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1220400" y="285840"/>
            <a:ext cx="7575120" cy="25606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Эрудицион </a:t>
            </a:r>
            <a:endParaRPr/>
          </a:p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«Великие ученые»</a:t>
            </a:r>
            <a:endParaRPr/>
          </a:p>
          <a:p>
            <a:endParaRPr/>
          </a:p>
        </p:txBody>
      </p:sp>
      <p:pic>
        <p:nvPicPr>
          <p:cNvPr id="111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2714760" y="2143080"/>
            <a:ext cx="4361760" cy="450036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500040" y="1500120"/>
            <a:ext cx="8429400" cy="2835000"/>
          </a:xfrm>
          <a:prstGeom prst="rect">
            <a:avLst/>
          </a:prstGeom>
        </p:spPr>
        <p:txBody>
          <a:bodyPr/>
          <a:lstStyle/>
          <a:p>
            <a:r>
              <a:rPr lang="ru-RU" sz="3600" b="1">
                <a:solidFill>
                  <a:srgbClr val="000000"/>
                </a:solidFill>
                <a:latin typeface="Perpetua"/>
              </a:rPr>
              <a:t>Он обосновал закон рычага и, согласно преданию, произнес крылатую фразу:«Дайте мне точку опоры и я переверну Землю»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Рисунок 3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1714320" y="357120"/>
            <a:ext cx="5643360" cy="634860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642960" y="1857240"/>
            <a:ext cx="8177040" cy="2529000"/>
          </a:xfrm>
          <a:prstGeom prst="rect">
            <a:avLst/>
          </a:prstGeom>
        </p:spPr>
        <p:txBody>
          <a:bodyPr/>
          <a:lstStyle/>
          <a:p>
            <a:r>
              <a:rPr lang="ru-RU" sz="3200" b="1">
                <a:solidFill>
                  <a:srgbClr val="000000"/>
                </a:solidFill>
                <a:latin typeface="Perpetua"/>
              </a:rPr>
              <a:t>Он сказал: «Если я и видел дальше всех, </a:t>
            </a:r>
            <a:endParaRPr/>
          </a:p>
          <a:p>
            <a:r>
              <a:rPr lang="ru-RU" sz="3200" b="1">
                <a:solidFill>
                  <a:srgbClr val="000000"/>
                </a:solidFill>
                <a:latin typeface="Perpetua"/>
              </a:rPr>
              <a:t>то только потому, что стоял на плечах </a:t>
            </a:r>
            <a:endParaRPr/>
          </a:p>
          <a:p>
            <a:r>
              <a:rPr lang="ru-RU" sz="3200" b="1">
                <a:solidFill>
                  <a:srgbClr val="000000"/>
                </a:solidFill>
                <a:latin typeface="Perpetua"/>
              </a:rPr>
              <a:t>у гигантов»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357200" y="1500120"/>
            <a:ext cx="6743160" cy="5001840"/>
          </a:xfrm>
          <a:prstGeom prst="rect">
            <a:avLst/>
          </a:prstGeom>
        </p:spPr>
      </p:pic>
      <p:sp>
        <p:nvSpPr>
          <p:cNvPr id="116" name="CustomShape 1"/>
          <p:cNvSpPr/>
          <p:nvPr/>
        </p:nvSpPr>
        <p:spPr>
          <a:xfrm>
            <a:off x="1788840" y="428760"/>
            <a:ext cx="575676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Исаак Ньютон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1370160" y="2286000"/>
            <a:ext cx="7152840" cy="1310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Он остановил Солнце и </a:t>
            </a:r>
            <a:endParaRPr/>
          </a:p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сдвинул Землю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714240" y="642960"/>
            <a:ext cx="4088880" cy="5428800"/>
          </a:xfrm>
          <a:prstGeom prst="rect">
            <a:avLst/>
          </a:prstGeom>
        </p:spPr>
      </p:pic>
      <p:sp>
        <p:nvSpPr>
          <p:cNvPr id="119" name="CustomShape 1"/>
          <p:cNvSpPr/>
          <p:nvPr/>
        </p:nvSpPr>
        <p:spPr>
          <a:xfrm>
            <a:off x="5316480" y="4572000"/>
            <a:ext cx="3121920" cy="1310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Николай</a:t>
            </a:r>
            <a:endParaRPr/>
          </a:p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 Коперник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571320" y="1928880"/>
            <a:ext cx="8152920" cy="228636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Из русских ученых он первым</a:t>
            </a:r>
            <a:endParaRPr/>
          </a:p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был удостоен Нобелевской премии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stomShape 1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  <p:sp>
        <p:nvSpPr>
          <p:cNvPr id="28" name="CustomShape 2"/>
          <p:cNvSpPr/>
          <p:nvPr/>
        </p:nvSpPr>
        <p:spPr>
          <a:xfrm>
            <a:off x="320760" y="1571760"/>
            <a:ext cx="8822880" cy="19202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70C0"/>
                </a:solidFill>
                <a:latin typeface="Perpetua"/>
              </a:rPr>
              <a:t>В Киевской Руси капустниками называли капустные огороды </a:t>
            </a:r>
            <a:endParaRPr/>
          </a:p>
        </p:txBody>
      </p:sp>
      <p:pic>
        <p:nvPicPr>
          <p:cNvPr id="29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280" y="3000240"/>
            <a:ext cx="7000560" cy="360072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714240"/>
            <a:ext cx="4071600" cy="5357520"/>
          </a:xfrm>
          <a:prstGeom prst="rect">
            <a:avLst/>
          </a:prstGeom>
        </p:spPr>
      </p:pic>
      <p:sp>
        <p:nvSpPr>
          <p:cNvPr id="122" name="CustomShape 1"/>
          <p:cNvSpPr/>
          <p:nvPr/>
        </p:nvSpPr>
        <p:spPr>
          <a:xfrm>
            <a:off x="4643280" y="4929120"/>
            <a:ext cx="4214520" cy="17377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И.П. Павлов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-398520" y="2000160"/>
            <a:ext cx="10321200" cy="1310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Ему принадлежит изречение</a:t>
            </a:r>
            <a:endParaRPr/>
          </a:p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«В здоровом теле - здоровый дух!»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714240" y="571320"/>
            <a:ext cx="4166640" cy="5680800"/>
          </a:xfrm>
          <a:prstGeom prst="rect">
            <a:avLst/>
          </a:prstGeom>
        </p:spPr>
      </p:pic>
      <p:sp>
        <p:nvSpPr>
          <p:cNvPr id="125" name="CustomShape 1"/>
          <p:cNvSpPr/>
          <p:nvPr/>
        </p:nvSpPr>
        <p:spPr>
          <a:xfrm>
            <a:off x="5163480" y="4929120"/>
            <a:ext cx="365544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Пифагор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105120" y="1928880"/>
            <a:ext cx="8347680" cy="173772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Историк, ритор, механик,</a:t>
            </a:r>
            <a:endParaRPr/>
          </a:p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химик, художник, стихотворец,</a:t>
            </a:r>
            <a:endParaRPr/>
          </a:p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он все испытал и все проник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40" y="642960"/>
            <a:ext cx="4125240" cy="5500440"/>
          </a:xfrm>
          <a:prstGeom prst="rect">
            <a:avLst/>
          </a:prstGeom>
        </p:spPr>
      </p:pic>
      <p:sp>
        <p:nvSpPr>
          <p:cNvPr id="128" name="CustomShape 1"/>
          <p:cNvSpPr/>
          <p:nvPr/>
        </p:nvSpPr>
        <p:spPr>
          <a:xfrm>
            <a:off x="4214880" y="5072040"/>
            <a:ext cx="507168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М.В. Ломоносов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823680" y="2000160"/>
            <a:ext cx="7782120" cy="173772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Ему принадлежит известный</a:t>
            </a:r>
            <a:endParaRPr/>
          </a:p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 афоризм: « Жизнь коротка, </a:t>
            </a:r>
            <a:endParaRPr/>
          </a:p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искусство вечно»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3680" y="464400"/>
            <a:ext cx="4322160" cy="5964840"/>
          </a:xfrm>
          <a:prstGeom prst="rect">
            <a:avLst/>
          </a:prstGeom>
        </p:spPr>
      </p:pic>
      <p:sp>
        <p:nvSpPr>
          <p:cNvPr id="131" name="CustomShape 1"/>
          <p:cNvSpPr/>
          <p:nvPr/>
        </p:nvSpPr>
        <p:spPr>
          <a:xfrm>
            <a:off x="4849920" y="4857840"/>
            <a:ext cx="420084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0000"/>
                </a:solidFill>
                <a:latin typeface="Perpetua"/>
              </a:rPr>
              <a:t>Гиппократ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-814320" y="1857240"/>
            <a:ext cx="10772280" cy="19202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Он имеет фундаментальные труды</a:t>
            </a:r>
            <a:endParaRPr/>
          </a:p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по химической технологии, физике,</a:t>
            </a:r>
            <a:endParaRPr/>
          </a:p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метрологии и воздухоплавании.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3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357120" y="714240"/>
            <a:ext cx="4399560" cy="5472360"/>
          </a:xfrm>
          <a:prstGeom prst="rect">
            <a:avLst/>
          </a:prstGeom>
        </p:spPr>
      </p:pic>
      <p:sp>
        <p:nvSpPr>
          <p:cNvPr id="134" name="CustomShape 1"/>
          <p:cNvSpPr/>
          <p:nvPr/>
        </p:nvSpPr>
        <p:spPr>
          <a:xfrm>
            <a:off x="4560480" y="4929120"/>
            <a:ext cx="4741920" cy="70128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0000"/>
                </a:solidFill>
                <a:latin typeface="Perpetua"/>
              </a:rPr>
              <a:t>Д.И. Менделеев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24080" y="642960"/>
            <a:ext cx="324216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ВЕТЕР+ЛОТ</a:t>
            </a:r>
            <a:endParaRPr/>
          </a:p>
        </p:txBody>
      </p:sp>
      <p:sp>
        <p:nvSpPr>
          <p:cNvPr id="136" name="CustomShape 2"/>
          <p:cNvSpPr/>
          <p:nvPr/>
        </p:nvSpPr>
        <p:spPr>
          <a:xfrm>
            <a:off x="416160" y="1357200"/>
            <a:ext cx="345708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ПАЧКА+ЛОМ</a:t>
            </a:r>
            <a:endParaRPr/>
          </a:p>
        </p:txBody>
      </p:sp>
      <p:sp>
        <p:nvSpPr>
          <p:cNvPr id="137" name="CustomShape 3"/>
          <p:cNvSpPr/>
          <p:nvPr/>
        </p:nvSpPr>
        <p:spPr>
          <a:xfrm>
            <a:off x="382320" y="2143080"/>
            <a:ext cx="34405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СЛАВА+СОМ</a:t>
            </a:r>
            <a:endParaRPr/>
          </a:p>
        </p:txBody>
      </p:sp>
      <p:sp>
        <p:nvSpPr>
          <p:cNvPr id="138" name="CustomShape 4"/>
          <p:cNvSpPr/>
          <p:nvPr/>
        </p:nvSpPr>
        <p:spPr>
          <a:xfrm>
            <a:off x="402480" y="2928960"/>
            <a:ext cx="344340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ПОЛА+НЕОН</a:t>
            </a:r>
            <a:endParaRPr/>
          </a:p>
        </p:txBody>
      </p:sp>
      <p:sp>
        <p:nvSpPr>
          <p:cNvPr id="139" name="CustomShape 5"/>
          <p:cNvSpPr/>
          <p:nvPr/>
        </p:nvSpPr>
        <p:spPr>
          <a:xfrm>
            <a:off x="519480" y="3714840"/>
            <a:ext cx="313848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МЕЧ+ПИОН</a:t>
            </a:r>
            <a:endParaRPr/>
          </a:p>
        </p:txBody>
      </p:sp>
      <p:sp>
        <p:nvSpPr>
          <p:cNvPr id="140" name="CustomShape 6"/>
          <p:cNvSpPr/>
          <p:nvPr/>
        </p:nvSpPr>
        <p:spPr>
          <a:xfrm>
            <a:off x="555480" y="4429080"/>
            <a:ext cx="289620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РАТЬ+ВАР</a:t>
            </a:r>
            <a:endParaRPr/>
          </a:p>
        </p:txBody>
      </p:sp>
      <p:sp>
        <p:nvSpPr>
          <p:cNvPr id="141" name="CustomShape 7"/>
          <p:cNvSpPr/>
          <p:nvPr/>
        </p:nvSpPr>
        <p:spPr>
          <a:xfrm>
            <a:off x="575640" y="5143680"/>
            <a:ext cx="285516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КЕТА+РАК</a:t>
            </a:r>
            <a:endParaRPr/>
          </a:p>
        </p:txBody>
      </p:sp>
      <p:sp>
        <p:nvSpPr>
          <p:cNvPr id="142" name="CustomShape 8"/>
          <p:cNvSpPr/>
          <p:nvPr/>
        </p:nvSpPr>
        <p:spPr>
          <a:xfrm>
            <a:off x="5139720" y="642960"/>
            <a:ext cx="30517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САНИ+ДОТ</a:t>
            </a:r>
            <a:endParaRPr/>
          </a:p>
        </p:txBody>
      </p:sp>
      <p:sp>
        <p:nvSpPr>
          <p:cNvPr id="143" name="CustomShape 9"/>
          <p:cNvSpPr/>
          <p:nvPr/>
        </p:nvSpPr>
        <p:spPr>
          <a:xfrm>
            <a:off x="5243040" y="1428840"/>
            <a:ext cx="29527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РАК+ТИНА</a:t>
            </a:r>
            <a:endParaRPr/>
          </a:p>
        </p:txBody>
      </p:sp>
      <p:sp>
        <p:nvSpPr>
          <p:cNvPr id="144" name="CustomShape 10"/>
          <p:cNvSpPr/>
          <p:nvPr/>
        </p:nvSpPr>
        <p:spPr>
          <a:xfrm>
            <a:off x="5229360" y="2214720"/>
            <a:ext cx="287820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ОР+ТРЕСК</a:t>
            </a:r>
            <a:endParaRPr/>
          </a:p>
        </p:txBody>
      </p:sp>
      <p:sp>
        <p:nvSpPr>
          <p:cNvPr id="145" name="CustomShape 11"/>
          <p:cNvSpPr/>
          <p:nvPr/>
        </p:nvSpPr>
        <p:spPr>
          <a:xfrm>
            <a:off x="5227560" y="2928960"/>
            <a:ext cx="298620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ИЛ+ПАРТА</a:t>
            </a:r>
            <a:endParaRPr/>
          </a:p>
        </p:txBody>
      </p:sp>
      <p:sp>
        <p:nvSpPr>
          <p:cNvPr id="146" name="CustomShape 12"/>
          <p:cNvSpPr/>
          <p:nvPr/>
        </p:nvSpPr>
        <p:spPr>
          <a:xfrm>
            <a:off x="5253480" y="3643200"/>
            <a:ext cx="291456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АКТ+ЛЕТО</a:t>
            </a:r>
            <a:endParaRPr/>
          </a:p>
        </p:txBody>
      </p:sp>
      <p:sp>
        <p:nvSpPr>
          <p:cNvPr id="147" name="CustomShape 13"/>
          <p:cNvSpPr/>
          <p:nvPr/>
        </p:nvSpPr>
        <p:spPr>
          <a:xfrm>
            <a:off x="5298120" y="4357800"/>
            <a:ext cx="298764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САЛО+БАК</a:t>
            </a:r>
            <a:endParaRPr/>
          </a:p>
        </p:txBody>
      </p:sp>
      <p:sp>
        <p:nvSpPr>
          <p:cNvPr id="148" name="CustomShape 14"/>
          <p:cNvSpPr/>
          <p:nvPr/>
        </p:nvSpPr>
        <p:spPr>
          <a:xfrm>
            <a:off x="5311440" y="5072040"/>
            <a:ext cx="2904120" cy="6404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Perpetua"/>
              </a:rPr>
              <a:t>ПАС+УТКА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stomShape 1"/>
          <p:cNvSpPr/>
          <p:nvPr/>
        </p:nvSpPr>
        <p:spPr>
          <a:xfrm>
            <a:off x="4214880" y="2214720"/>
            <a:ext cx="4928760" cy="4480920"/>
          </a:xfrm>
          <a:prstGeom prst="rect">
            <a:avLst/>
          </a:prstGeom>
        </p:spPr>
        <p:txBody>
          <a:bodyPr/>
          <a:lstStyle/>
          <a:p>
            <a:r>
              <a:rPr lang="ru-RU" sz="3600" b="1">
                <a:solidFill>
                  <a:srgbClr val="0070C0"/>
                </a:solidFill>
                <a:latin typeface="Perpetua"/>
              </a:rPr>
              <a:t>В медицине диагноз</a:t>
            </a:r>
            <a:endParaRPr/>
          </a:p>
          <a:p>
            <a:r>
              <a:rPr lang="ru-RU" sz="3600" b="1">
                <a:solidFill>
                  <a:srgbClr val="0070C0"/>
                </a:solidFill>
                <a:latin typeface="Perpetua"/>
              </a:rPr>
              <a:t>«Синдром Мюнхгаузена»</a:t>
            </a:r>
            <a:endParaRPr/>
          </a:p>
          <a:p>
            <a:r>
              <a:rPr lang="ru-RU" sz="3600" b="1">
                <a:solidFill>
                  <a:srgbClr val="0070C0"/>
                </a:solidFill>
                <a:latin typeface="Perpetua"/>
              </a:rPr>
              <a:t>ставится пациенту,     
 который  любит приврать. </a:t>
            </a:r>
            <a:endParaRPr/>
          </a:p>
        </p:txBody>
      </p:sp>
      <p:pic>
        <p:nvPicPr>
          <p:cNvPr id="31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1500120"/>
            <a:ext cx="3828960" cy="4870440"/>
          </a:xfrm>
          <a:prstGeom prst="rect">
            <a:avLst/>
          </a:prstGeom>
        </p:spPr>
      </p:pic>
      <p:sp>
        <p:nvSpPr>
          <p:cNvPr id="32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Рисунок 2"/>
          <p:cNvPicPr/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714240" y="285840"/>
            <a:ext cx="8000640" cy="6214680"/>
          </a:xfrm>
          <a:prstGeom prst="rect">
            <a:avLst/>
          </a:prstGeom>
        </p:spPr>
      </p:pic>
      <p:sp>
        <p:nvSpPr>
          <p:cNvPr id="150" name="CustomShape 1"/>
          <p:cNvSpPr/>
          <p:nvPr/>
        </p:nvSpPr>
        <p:spPr>
          <a:xfrm>
            <a:off x="1143000" y="1714320"/>
            <a:ext cx="6786360" cy="33836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«Науки разные нужны,</a:t>
            </a:r>
            <a:endParaRPr/>
          </a:p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науки всякие важны»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1270440" y="1000080"/>
            <a:ext cx="636948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Альгология-это:</a:t>
            </a: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-516240" y="2571840"/>
            <a:ext cx="10444680" cy="2651400"/>
          </a:xfrm>
          <a:prstGeom prst="rect">
            <a:avLst/>
          </a:prstGeom>
        </p:spPr>
        <p:txBody>
          <a:bodyPr wrap="none"/>
          <a:lstStyle/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Раздел ботаники, изучающей водоросли;</a:t>
            </a:r>
            <a:endParaRPr/>
          </a:p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 Раздел медицины, изучающий болезни гортани</a:t>
            </a:r>
            <a:endParaRPr/>
          </a:p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Наука о рельефе земной поверхности. 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1354320" y="1071720"/>
            <a:ext cx="706464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Малакология-это:</a:t>
            </a:r>
            <a:endParaRPr/>
          </a:p>
        </p:txBody>
      </p:sp>
      <p:sp>
        <p:nvSpPr>
          <p:cNvPr id="154" name="CustomShape 2"/>
          <p:cNvSpPr/>
          <p:nvPr/>
        </p:nvSpPr>
        <p:spPr>
          <a:xfrm>
            <a:off x="0" y="2714760"/>
            <a:ext cx="9143640" cy="43578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1.Раздел зоологии, изучающий муравьев</a:t>
            </a:r>
            <a:endParaRPr/>
          </a:p>
          <a:p>
            <a:pPr>
              <a:lnSpc>
                <a:spcPct val="20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   2.Раздел зоологии, изучающий млекопитающих</a:t>
            </a:r>
            <a:endParaRPr/>
          </a:p>
          <a:p>
            <a:pPr algn="ctr">
              <a:lnSpc>
                <a:spcPct val="20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3. Раздел зоологии, изучающий моллюсков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1917720" y="500040"/>
            <a:ext cx="597780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Родология-это:</a:t>
            </a:r>
            <a:endParaRPr/>
          </a:p>
        </p:txBody>
      </p:sp>
      <p:sp>
        <p:nvSpPr>
          <p:cNvPr id="156" name="CustomShape 2"/>
          <p:cNvSpPr/>
          <p:nvPr/>
        </p:nvSpPr>
        <p:spPr>
          <a:xfrm>
            <a:off x="0" y="1928880"/>
            <a:ext cx="9143640" cy="520956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1.Раздел биологии, описывающий механизмы</a:t>
            </a:r>
            <a:endParaRPr/>
          </a:p>
          <a:p>
            <a:pPr algn="ctr"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размножения млекопитающих</a:t>
            </a:r>
            <a:endParaRPr/>
          </a:p>
          <a:p>
            <a:pPr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      2. Раздел ботаники, изучающей розы</a:t>
            </a:r>
            <a:endParaRPr/>
          </a:p>
          <a:p>
            <a:pPr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      3. Историческая дисциплина, занимающаяся      </a:t>
            </a:r>
            <a:endParaRPr/>
          </a:p>
          <a:p>
            <a:pPr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           изучением и описанием дворянских титулов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1665360" y="1071720"/>
            <a:ext cx="614412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Микология-это:</a:t>
            </a:r>
            <a:endParaRPr/>
          </a:p>
        </p:txBody>
      </p:sp>
      <p:sp>
        <p:nvSpPr>
          <p:cNvPr id="158" name="CustomShape 2"/>
          <p:cNvSpPr/>
          <p:nvPr/>
        </p:nvSpPr>
        <p:spPr>
          <a:xfrm>
            <a:off x="-586080" y="2571840"/>
            <a:ext cx="10482840" cy="2651400"/>
          </a:xfrm>
          <a:prstGeom prst="rect">
            <a:avLst/>
          </a:prstGeom>
        </p:spPr>
        <p:txBody>
          <a:bodyPr wrap="none"/>
          <a:lstStyle/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Раздел ботаники о грибах</a:t>
            </a:r>
            <a:endParaRPr/>
          </a:p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Раздел зоологии об одноклеточных организмах</a:t>
            </a:r>
            <a:endParaRPr/>
          </a:p>
          <a:p>
            <a:pPr>
              <a:lnSpc>
                <a:spcPct val="20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Раздел анатомии о мышцах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1613880" y="1071720"/>
            <a:ext cx="667728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Лимнология-это: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642960" y="2500200"/>
            <a:ext cx="8214840" cy="2651400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Часть оптики, изучающая преломление света через кристаллы</a:t>
            </a:r>
            <a:endParaRPr/>
          </a:p>
          <a:p>
            <a:pPr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Наука об озерах</a:t>
            </a:r>
            <a:endParaRPr/>
          </a:p>
          <a:p>
            <a:pPr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Раздел медицины, изучающий болезни крови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1464480" y="571320"/>
            <a:ext cx="684972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Селенодезия-это</a:t>
            </a:r>
            <a:endParaRPr/>
          </a:p>
        </p:txBody>
      </p:sp>
      <p:sp>
        <p:nvSpPr>
          <p:cNvPr id="162" name="CustomShape 2"/>
          <p:cNvSpPr/>
          <p:nvPr/>
        </p:nvSpPr>
        <p:spPr>
          <a:xfrm>
            <a:off x="214200" y="1785960"/>
            <a:ext cx="8714880" cy="393012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Дисциплина, изучающая фигуру и размеры Луны</a:t>
            </a:r>
            <a:endParaRPr/>
          </a:p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Наука об осадочных породах</a:t>
            </a:r>
            <a:endParaRPr/>
          </a:p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800" b="1">
                <a:solidFill>
                  <a:srgbClr val="000000"/>
                </a:solidFill>
                <a:latin typeface="Perpetua"/>
              </a:rPr>
              <a:t>Наука об оболочке Земли, характеризующаяся наличием или возможностью существования льда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1360800" y="714240"/>
            <a:ext cx="6778080" cy="91476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Perpetua"/>
              </a:rPr>
              <a:t>Гониометрия-это</a:t>
            </a:r>
            <a:endParaRPr/>
          </a:p>
        </p:txBody>
      </p:sp>
      <p:sp>
        <p:nvSpPr>
          <p:cNvPr id="164" name="CustomShape 2"/>
          <p:cNvSpPr/>
          <p:nvPr/>
        </p:nvSpPr>
        <p:spPr>
          <a:xfrm>
            <a:off x="642960" y="2286000"/>
            <a:ext cx="8500680" cy="2835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Perpetua"/>
              </a:rPr>
              <a:t>Наука об измерении ветров</a:t>
            </a:r>
            <a:endParaRPr/>
          </a:p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Perpetua"/>
              </a:rPr>
              <a:t>Часть тригонометрии, рассматривающая способы измерения углов</a:t>
            </a:r>
            <a:endParaRPr/>
          </a:p>
          <a:p>
            <a:pPr>
              <a:lnSpc>
                <a:spcPct val="150000"/>
              </a:lnSpc>
              <a:buSzPct val="45000"/>
              <a:buFont typeface="StarSymbol"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Perpetua"/>
              </a:rPr>
              <a:t>Раздел физики об измерении деформации тел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stomShape 1"/>
          <p:cNvSpPr/>
          <p:nvPr/>
        </p:nvSpPr>
        <p:spPr>
          <a:xfrm>
            <a:off x="714240" y="1428840"/>
            <a:ext cx="7786440" cy="228636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3600" b="1">
                <a:solidFill>
                  <a:srgbClr val="0070C0"/>
                </a:solidFill>
                <a:latin typeface="Perpetua"/>
              </a:rPr>
              <a:t>Сильвестр Сталлоне до Голливуда работал чистильщиком клеток</a:t>
            </a:r>
            <a:endParaRPr/>
          </a:p>
          <a:p>
            <a:pPr algn="just"/>
            <a:r>
              <a:rPr lang="ru-RU" sz="3600" b="1">
                <a:solidFill>
                  <a:srgbClr val="0070C0"/>
                </a:solidFill>
                <a:latin typeface="Perpetua"/>
              </a:rPr>
              <a:t>в зоопарке.</a:t>
            </a:r>
            <a:endParaRPr/>
          </a:p>
        </p:txBody>
      </p:sp>
      <p:pic>
        <p:nvPicPr>
          <p:cNvPr id="34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2214720" y="3214800"/>
            <a:ext cx="4428720" cy="3321360"/>
          </a:xfrm>
          <a:prstGeom prst="rect">
            <a:avLst/>
          </a:prstGeom>
        </p:spPr>
      </p:pic>
      <p:sp>
        <p:nvSpPr>
          <p:cNvPr id="35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-26280" y="1143000"/>
            <a:ext cx="9920520" cy="1920240"/>
          </a:xfrm>
          <a:prstGeom prst="rect">
            <a:avLst/>
          </a:prstGeom>
        </p:spPr>
        <p:txBody>
          <a:bodyPr wrap="none"/>
          <a:lstStyle/>
          <a:p>
            <a:pPr algn="ctr"/>
            <a:r>
              <a:rPr lang="ru-RU" sz="4000" b="1">
                <a:solidFill>
                  <a:srgbClr val="0070C0"/>
                </a:solidFill>
                <a:latin typeface="Perpetua"/>
              </a:rPr>
              <a:t>Если в 12 часов ночи идет дождь,</a:t>
            </a:r>
            <a:endParaRPr/>
          </a:p>
          <a:p>
            <a:pPr algn="ctr"/>
            <a:r>
              <a:rPr lang="ru-RU" sz="4000" b="1">
                <a:solidFill>
                  <a:srgbClr val="0070C0"/>
                </a:solidFill>
                <a:latin typeface="Perpetua"/>
              </a:rPr>
              <a:t>то через 72 часа будет </a:t>
            </a:r>
            <a:endParaRPr/>
          </a:p>
          <a:p>
            <a:pPr algn="ctr"/>
            <a:r>
              <a:rPr lang="ru-RU" sz="4000" b="1">
                <a:solidFill>
                  <a:srgbClr val="0070C0"/>
                </a:solidFill>
                <a:latin typeface="Perpetua"/>
              </a:rPr>
              <a:t>солнечная погода</a:t>
            </a:r>
            <a:endParaRPr/>
          </a:p>
        </p:txBody>
      </p:sp>
      <p:pic>
        <p:nvPicPr>
          <p:cNvPr id="3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28840" y="3214800"/>
            <a:ext cx="6643440" cy="3399480"/>
          </a:xfrm>
          <a:prstGeom prst="rect">
            <a:avLst/>
          </a:prstGeom>
        </p:spPr>
      </p:pic>
      <p:sp>
        <p:nvSpPr>
          <p:cNvPr id="38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3929040" y="2071800"/>
            <a:ext cx="5214600" cy="2835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Знаменитая статуя Свободы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является подарком американскому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народу от Франции</a:t>
            </a:r>
            <a:endParaRPr/>
          </a:p>
        </p:txBody>
      </p:sp>
      <p:pic>
        <p:nvPicPr>
          <p:cNvPr id="40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1214280"/>
            <a:ext cx="3857400" cy="5143320"/>
          </a:xfrm>
          <a:prstGeom prst="rect">
            <a:avLst/>
          </a:prstGeom>
        </p:spPr>
      </p:pic>
      <p:sp>
        <p:nvSpPr>
          <p:cNvPr id="41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4143240" y="1857240"/>
            <a:ext cx="4758120" cy="338364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Первые олимпийские игры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современности проводились в </a:t>
            </a:r>
            <a:endParaRPr/>
          </a:p>
          <a:p>
            <a:pPr algn="ctr"/>
            <a:r>
              <a:rPr lang="ru-RU" sz="3600" b="1">
                <a:solidFill>
                  <a:srgbClr val="0070C0"/>
                </a:solidFill>
                <a:latin typeface="Perpetua"/>
              </a:rPr>
              <a:t>Париже</a:t>
            </a:r>
            <a:endParaRPr/>
          </a:p>
        </p:txBody>
      </p:sp>
      <p:pic>
        <p:nvPicPr>
          <p:cNvPr id="43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285840" y="1357200"/>
            <a:ext cx="3752280" cy="5157720"/>
          </a:xfrm>
          <a:prstGeom prst="rect">
            <a:avLst/>
          </a:prstGeom>
        </p:spPr>
      </p:pic>
      <p:sp>
        <p:nvSpPr>
          <p:cNvPr id="44" name="CustomShape 2"/>
          <p:cNvSpPr/>
          <p:nvPr/>
        </p:nvSpPr>
        <p:spPr>
          <a:xfrm>
            <a:off x="1643040" y="357120"/>
            <a:ext cx="6143400" cy="70128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>
                <a:solidFill>
                  <a:srgbClr val="FBF4F3"/>
                </a:solidFill>
                <a:latin typeface="Perpetua"/>
              </a:rPr>
              <a:t>Верите ли вы?</a:t>
            </a:r>
            <a:endParaRPr/>
          </a:p>
        </p:txBody>
      </p:sp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</Words>
  <PresentationFormat>Экран (4:3)</PresentationFormat>
  <Paragraphs>166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0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 </cp:lastModifiedBy>
  <cp:revision>1</cp:revision>
  <dcterms:modified xsi:type="dcterms:W3CDTF">2011-03-17T08:41:38Z</dcterms:modified>
</cp:coreProperties>
</file>